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4"/>
  </p:notesMasterIdLst>
  <p:sldIdLst>
    <p:sldId id="256" r:id="rId3"/>
    <p:sldId id="276" r:id="rId4"/>
    <p:sldId id="257" r:id="rId5"/>
    <p:sldId id="281" r:id="rId6"/>
    <p:sldId id="277" r:id="rId7"/>
    <p:sldId id="258" r:id="rId8"/>
    <p:sldId id="259" r:id="rId9"/>
    <p:sldId id="260" r:id="rId10"/>
    <p:sldId id="261" r:id="rId11"/>
    <p:sldId id="262" r:id="rId12"/>
    <p:sldId id="263" r:id="rId13"/>
    <p:sldId id="264" r:id="rId14"/>
    <p:sldId id="265" r:id="rId15"/>
    <p:sldId id="266" r:id="rId16"/>
    <p:sldId id="267" r:id="rId17"/>
    <p:sldId id="268" r:id="rId18"/>
    <p:sldId id="270" r:id="rId19"/>
    <p:sldId id="269" r:id="rId20"/>
    <p:sldId id="271" r:id="rId21"/>
    <p:sldId id="273" r:id="rId22"/>
    <p:sldId id="272" r:id="rId23"/>
    <p:sldId id="274" r:id="rId24"/>
    <p:sldId id="275" r:id="rId25"/>
    <p:sldId id="278" r:id="rId26"/>
    <p:sldId id="279" r:id="rId27"/>
    <p:sldId id="280" r:id="rId28"/>
    <p:sldId id="282" r:id="rId29"/>
    <p:sldId id="291" r:id="rId30"/>
    <p:sldId id="292" r:id="rId31"/>
    <p:sldId id="293" r:id="rId32"/>
    <p:sldId id="294" r:id="rId33"/>
    <p:sldId id="295" r:id="rId34"/>
    <p:sldId id="290" r:id="rId35"/>
    <p:sldId id="283" r:id="rId36"/>
    <p:sldId id="297" r:id="rId37"/>
    <p:sldId id="298" r:id="rId38"/>
    <p:sldId id="299" r:id="rId39"/>
    <p:sldId id="300" r:id="rId40"/>
    <p:sldId id="301" r:id="rId41"/>
    <p:sldId id="302" r:id="rId42"/>
    <p:sldId id="306" r:id="rId43"/>
    <p:sldId id="307" r:id="rId44"/>
    <p:sldId id="308" r:id="rId45"/>
    <p:sldId id="303" r:id="rId46"/>
    <p:sldId id="304" r:id="rId47"/>
    <p:sldId id="305"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33" r:id="rId62"/>
    <p:sldId id="334" r:id="rId63"/>
    <p:sldId id="322" r:id="rId64"/>
    <p:sldId id="323" r:id="rId65"/>
    <p:sldId id="335" r:id="rId66"/>
    <p:sldId id="339" r:id="rId67"/>
    <p:sldId id="336" r:id="rId68"/>
    <p:sldId id="341" r:id="rId69"/>
    <p:sldId id="340" r:id="rId70"/>
    <p:sldId id="337" r:id="rId71"/>
    <p:sldId id="342" r:id="rId72"/>
    <p:sldId id="343" r:id="rId73"/>
    <p:sldId id="338" r:id="rId74"/>
    <p:sldId id="324" r:id="rId75"/>
    <p:sldId id="325" r:id="rId76"/>
    <p:sldId id="326" r:id="rId77"/>
    <p:sldId id="327" r:id="rId78"/>
    <p:sldId id="328" r:id="rId79"/>
    <p:sldId id="329" r:id="rId80"/>
    <p:sldId id="332" r:id="rId81"/>
    <p:sldId id="330" r:id="rId82"/>
    <p:sldId id="331"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FDA4A2-268A-44EF-807B-767FEB34D34C}" type="datetimeFigureOut">
              <a:rPr lang="en-US" smtClean="0"/>
              <a:pPr/>
              <a:t>1/14/2011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4B948A-90F3-432C-B1D6-C1BEC6ABCF5A}" type="slidenum">
              <a:rPr lang="en-US" smtClean="0"/>
              <a:pPr/>
              <a:t>‹#›</a:t>
            </a:fld>
            <a:endParaRPr lang="en-US"/>
          </a:p>
        </p:txBody>
      </p:sp>
    </p:spTree>
    <p:extLst>
      <p:ext uri="{BB962C8B-B14F-4D97-AF65-F5344CB8AC3E}">
        <p14:creationId xmlns:p14="http://schemas.microsoft.com/office/powerpoint/2010/main" xmlns="" val="304269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4B948A-90F3-432C-B1D6-C1BEC6ABCF5A}" type="slidenum">
              <a:rPr lang="en-US" smtClean="0"/>
              <a:pPr/>
              <a:t>17</a:t>
            </a:fld>
            <a:endParaRPr lang="en-US"/>
          </a:p>
        </p:txBody>
      </p:sp>
    </p:spTree>
    <p:extLst>
      <p:ext uri="{BB962C8B-B14F-4D97-AF65-F5344CB8AC3E}">
        <p14:creationId xmlns:p14="http://schemas.microsoft.com/office/powerpoint/2010/main" xmlns="" val="1237657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EE6808-7B57-4887-AB8A-2C1F5ED67E88}" type="datetimeFigureOut">
              <a:rPr lang="en-US" smtClean="0"/>
              <a:pPr/>
              <a:t>1/14/2011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847599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smtClean="0"/>
              <a:pPr/>
              <a:t>1/14/2011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284108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smtClean="0"/>
              <a:pPr/>
              <a:t>1/14/2011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2038260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939571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555833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02928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102511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706783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395137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155435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471403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smtClean="0"/>
              <a:pPr/>
              <a:t>1/14/2011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4078826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5074985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838269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541516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EE6808-7B57-4887-AB8A-2C1F5ED67E88}" type="datetimeFigureOut">
              <a:rPr lang="en-US" smtClean="0"/>
              <a:pPr/>
              <a:t>1/14/2011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13314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EE6808-7B57-4887-AB8A-2C1F5ED67E88}" type="datetimeFigureOut">
              <a:rPr lang="en-US" smtClean="0"/>
              <a:pPr/>
              <a:t>1/14/2011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986034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EE6808-7B57-4887-AB8A-2C1F5ED67E88}" type="datetimeFigureOut">
              <a:rPr lang="en-US" smtClean="0"/>
              <a:pPr/>
              <a:t>1/14/2011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179783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EE6808-7B57-4887-AB8A-2C1F5ED67E88}" type="datetimeFigureOut">
              <a:rPr lang="en-US" smtClean="0"/>
              <a:pPr/>
              <a:t>1/14/2011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00771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EE6808-7B57-4887-AB8A-2C1F5ED67E88}" type="datetimeFigureOut">
              <a:rPr lang="en-US" smtClean="0"/>
              <a:pPr/>
              <a:t>1/14/2011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057179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E6808-7B57-4887-AB8A-2C1F5ED67E88}" type="datetimeFigureOut">
              <a:rPr lang="en-US" smtClean="0"/>
              <a:pPr/>
              <a:t>1/14/2011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4261441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EE6808-7B57-4887-AB8A-2C1F5ED67E88}" type="datetimeFigureOut">
              <a:rPr lang="en-US" smtClean="0"/>
              <a:pPr/>
              <a:t>1/14/2011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1003998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EE6808-7B57-4887-AB8A-2C1F5ED67E88}" type="datetimeFigureOut">
              <a:rPr lang="en-US" smtClean="0"/>
              <a:pPr/>
              <a:t>1/14/2011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B52C41-4FFE-4FB5-9C10-748D39B72D5D}" type="slidenum">
              <a:rPr lang="en-US" smtClean="0"/>
              <a:pPr/>
              <a:t>‹#›</a:t>
            </a:fld>
            <a:endParaRPr lang="en-US"/>
          </a:p>
        </p:txBody>
      </p:sp>
    </p:spTree>
    <p:extLst>
      <p:ext uri="{BB962C8B-B14F-4D97-AF65-F5344CB8AC3E}">
        <p14:creationId xmlns:p14="http://schemas.microsoft.com/office/powerpoint/2010/main" xmlns="" val="2491382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EE6808-7B57-4887-AB8A-2C1F5ED67E88}" type="datetimeFigureOut">
              <a:rPr lang="en-US">
                <a:solidFill>
                  <a:prstClr val="black">
                    <a:tint val="75000"/>
                  </a:prstClr>
                </a:solidFill>
              </a:rPr>
              <a:pPr/>
              <a:t>1/14/2011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B52C41-4FFE-4FB5-9C10-748D39B72D5D}"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0863450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hyperlink" Target="Videos/Space%20is%20Big.avi"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hyperlink" Target="Videos/Powers%20of%20Ten%20%5bwww.keepvid.com%5d%20mp4.mp4" TargetMode="Externa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hyperlink" Target="Sounds/BigBangSound_2.wav" TargetMode="Externa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Videos/Big%20Bang%20Theory%20(CBS)%20-%20Sword%20Master.mp4" TargetMode="Externa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apod.nasa.gov/apod/image/0808/ngc1232_vlt_big.jpg" TargetMode="Externa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upload.wikimedia.org/wikipedia/commons/b/b7/Irregular_galaxy_NGC_1427A_(captured_by_the_Hubble_Space_Telescope).jpg" TargetMode="Externa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f/f3/Magellanic_Clouds_%E2%80%95_Irregular_Dwarf_Galaxies_.jpg"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mrbirrell.wikispaces.com/" TargetMode="External"/><Relationship Id="rId2" Type="http://schemas.openxmlformats.org/officeDocument/2006/relationships/hyperlink" Target="Assignments/Top%20Five.docx"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hyperlink" Target="Assignments/Solar%20System%20Characteristics.docx" TargetMode="Externa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apod.nasa.gov/apod/image/0605/redspot2_hst_f.jpg" TargetMode="Externa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file:///E:\Science%209\Nate\Space\Videos\opportunity_dreaming_20101221-640.mp4"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Space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512194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Stars</a:t>
            </a:r>
            <a:endParaRPr lang="en-US" dirty="0"/>
          </a:p>
        </p:txBody>
      </p:sp>
      <p:sp>
        <p:nvSpPr>
          <p:cNvPr id="3" name="Content Placeholder 2"/>
          <p:cNvSpPr>
            <a:spLocks noGrp="1"/>
          </p:cNvSpPr>
          <p:nvPr>
            <p:ph idx="1"/>
          </p:nvPr>
        </p:nvSpPr>
        <p:spPr/>
        <p:txBody>
          <a:bodyPr/>
          <a:lstStyle/>
          <a:p>
            <a:r>
              <a:rPr lang="en-US" dirty="0" smtClean="0"/>
              <a:t>Start as huge clouds of dust and gas called “nebulas”</a:t>
            </a:r>
          </a:p>
          <a:p>
            <a:r>
              <a:rPr lang="en-US" dirty="0" smtClean="0"/>
              <a:t>As the clumps swirl and bump into each other, they get larger, and their gravitational force gets stronger</a:t>
            </a:r>
          </a:p>
          <a:p>
            <a:r>
              <a:rPr lang="en-US" dirty="0" smtClean="0"/>
              <a:t>Eventually the clumps are dense and hot enough for nuclear fission to start</a:t>
            </a:r>
          </a:p>
          <a:p>
            <a:pPr lvl="1"/>
            <a:r>
              <a:rPr lang="en-US" dirty="0" smtClean="0"/>
              <a:t>Now called a star</a:t>
            </a:r>
            <a:endParaRPr lang="en-US" dirty="0"/>
          </a:p>
        </p:txBody>
      </p:sp>
    </p:spTree>
    <p:extLst>
      <p:ext uri="{BB962C8B-B14F-4D97-AF65-F5344CB8AC3E}">
        <p14:creationId xmlns:p14="http://schemas.microsoft.com/office/powerpoint/2010/main" xmlns="" val="42906060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r>
              <a:rPr lang="en-US" sz="1200" dirty="0" smtClean="0">
                <a:solidFill>
                  <a:schemeClr val="bg1"/>
                </a:solidFill>
              </a:rPr>
              <a:t>Nasa.gov</a:t>
            </a:r>
            <a:endParaRPr lang="en-US" sz="1200" dirty="0">
              <a:solidFill>
                <a:schemeClr val="bg1"/>
              </a:solidFill>
            </a:endParaRPr>
          </a:p>
        </p:txBody>
      </p:sp>
      <p:pic>
        <p:nvPicPr>
          <p:cNvPr id="3074" name="Picture 2" descr="http://img.dailymail.co.uk/i/pix/2007/07_02/sunNASA_800x83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28800" y="533400"/>
            <a:ext cx="5562600" cy="58198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88123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Types to know:</a:t>
            </a:r>
            <a:endParaRPr lang="en-US" dirty="0"/>
          </a:p>
        </p:txBody>
      </p:sp>
      <p:sp>
        <p:nvSpPr>
          <p:cNvPr id="3" name="Content Placeholder 2"/>
          <p:cNvSpPr>
            <a:spLocks noGrp="1"/>
          </p:cNvSpPr>
          <p:nvPr>
            <p:ph idx="1"/>
          </p:nvPr>
        </p:nvSpPr>
        <p:spPr/>
        <p:txBody>
          <a:bodyPr/>
          <a:lstStyle/>
          <a:p>
            <a:r>
              <a:rPr lang="en-US" dirty="0" smtClean="0"/>
              <a:t>Red Giant</a:t>
            </a:r>
          </a:p>
          <a:p>
            <a:pPr lvl="1"/>
            <a:r>
              <a:rPr lang="en-US" dirty="0" smtClean="0"/>
              <a:t>The size of our sun or smaller</a:t>
            </a:r>
          </a:p>
          <a:p>
            <a:r>
              <a:rPr lang="en-US" dirty="0" smtClean="0"/>
              <a:t>Red Supergiant</a:t>
            </a:r>
          </a:p>
          <a:p>
            <a:pPr lvl="1"/>
            <a:r>
              <a:rPr lang="en-US" dirty="0" smtClean="0"/>
              <a:t>10 times or more larger than our sun</a:t>
            </a:r>
          </a:p>
          <a:p>
            <a:r>
              <a:rPr lang="en-US" dirty="0" smtClean="0"/>
              <a:t>White Dwarf</a:t>
            </a:r>
          </a:p>
          <a:p>
            <a:pPr lvl="1"/>
            <a:r>
              <a:rPr lang="en-US" dirty="0" smtClean="0"/>
              <a:t>After a star is dying, it shrinks in size and becomes hotter</a:t>
            </a:r>
            <a:endParaRPr lang="en-US" dirty="0"/>
          </a:p>
        </p:txBody>
      </p:sp>
    </p:spTree>
    <p:extLst>
      <p:ext uri="{BB962C8B-B14F-4D97-AF65-F5344CB8AC3E}">
        <p14:creationId xmlns:p14="http://schemas.microsoft.com/office/powerpoint/2010/main" xmlns="" val="4816803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95400" y="990600"/>
            <a:ext cx="6543675" cy="47447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18700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64483" y="685800"/>
            <a:ext cx="7219950" cy="5133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7051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terms:</a:t>
            </a:r>
            <a:endParaRPr lang="en-US" dirty="0"/>
          </a:p>
        </p:txBody>
      </p:sp>
      <p:sp>
        <p:nvSpPr>
          <p:cNvPr id="3" name="Content Placeholder 2"/>
          <p:cNvSpPr>
            <a:spLocks noGrp="1"/>
          </p:cNvSpPr>
          <p:nvPr>
            <p:ph idx="1"/>
          </p:nvPr>
        </p:nvSpPr>
        <p:spPr/>
        <p:txBody>
          <a:bodyPr/>
          <a:lstStyle/>
          <a:p>
            <a:r>
              <a:rPr lang="en-US" dirty="0" smtClean="0"/>
              <a:t>Supernova</a:t>
            </a:r>
          </a:p>
          <a:p>
            <a:pPr lvl="1"/>
            <a:r>
              <a:rPr lang="en-US" dirty="0" smtClean="0"/>
              <a:t>An enormous explosion at the end of a star’s life</a:t>
            </a:r>
          </a:p>
          <a:p>
            <a:pPr lvl="1"/>
            <a:r>
              <a:rPr lang="en-US" dirty="0" smtClean="0"/>
              <a:t>Star has used up its fuels to keep nuclear fission going</a:t>
            </a:r>
          </a:p>
          <a:p>
            <a:pPr lvl="1"/>
            <a:r>
              <a:rPr lang="en-US" dirty="0" smtClean="0"/>
              <a:t>Core collapses to become either a neutron star or a black hole</a:t>
            </a:r>
          </a:p>
          <a:p>
            <a:pPr lvl="1"/>
            <a:r>
              <a:rPr lang="en-US" dirty="0" smtClean="0"/>
              <a:t>Shock waves cause the outer layers to explode outward in a rapidly expanding nebula</a:t>
            </a:r>
          </a:p>
          <a:p>
            <a:pPr lvl="1"/>
            <a:r>
              <a:rPr lang="en-US" dirty="0" smtClean="0"/>
              <a:t>Only one has been seen with the naked eye</a:t>
            </a:r>
            <a:endParaRPr lang="en-US" dirty="0"/>
          </a:p>
        </p:txBody>
      </p:sp>
    </p:spTree>
    <p:extLst>
      <p:ext uri="{BB962C8B-B14F-4D97-AF65-F5344CB8AC3E}">
        <p14:creationId xmlns:p14="http://schemas.microsoft.com/office/powerpoint/2010/main" xmlns="" val="422820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5000" y="152400"/>
            <a:ext cx="5529262" cy="6539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957894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21" y="226066"/>
            <a:ext cx="9140379" cy="64033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15913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Planetary Systems</a:t>
            </a:r>
            <a:endParaRPr lang="en-US" dirty="0"/>
          </a:p>
        </p:txBody>
      </p:sp>
      <p:sp>
        <p:nvSpPr>
          <p:cNvPr id="3" name="Content Placeholder 2"/>
          <p:cNvSpPr>
            <a:spLocks noGrp="1"/>
          </p:cNvSpPr>
          <p:nvPr>
            <p:ph idx="1"/>
          </p:nvPr>
        </p:nvSpPr>
        <p:spPr/>
        <p:txBody>
          <a:bodyPr/>
          <a:lstStyle/>
          <a:p>
            <a:r>
              <a:rPr lang="en-US" dirty="0" smtClean="0"/>
              <a:t>A group of objects including at least one planet orbiting around a star</a:t>
            </a:r>
          </a:p>
          <a:p>
            <a:r>
              <a:rPr lang="en-US" dirty="0" smtClean="0"/>
              <a:t>Our solar system is an example</a:t>
            </a:r>
            <a:endParaRPr lang="en-US" dirty="0"/>
          </a:p>
        </p:txBody>
      </p:sp>
    </p:spTree>
    <p:extLst>
      <p:ext uri="{BB962C8B-B14F-4D97-AF65-F5344CB8AC3E}">
        <p14:creationId xmlns:p14="http://schemas.microsoft.com/office/powerpoint/2010/main" xmlns="" val="20649260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Galaxies</a:t>
            </a:r>
            <a:endParaRPr lang="en-US" dirty="0"/>
          </a:p>
        </p:txBody>
      </p:sp>
      <p:sp>
        <p:nvSpPr>
          <p:cNvPr id="3" name="Content Placeholder 2"/>
          <p:cNvSpPr>
            <a:spLocks noGrp="1"/>
          </p:cNvSpPr>
          <p:nvPr>
            <p:ph idx="1"/>
          </p:nvPr>
        </p:nvSpPr>
        <p:spPr/>
        <p:txBody>
          <a:bodyPr/>
          <a:lstStyle/>
          <a:p>
            <a:r>
              <a:rPr lang="en-US" dirty="0"/>
              <a:t>M</a:t>
            </a:r>
            <a:r>
              <a:rPr lang="en-US" dirty="0" smtClean="0"/>
              <a:t>ade </a:t>
            </a:r>
            <a:r>
              <a:rPr lang="en-US" dirty="0"/>
              <a:t>up of billions of stars, planetary systems, gas and dust, </a:t>
            </a:r>
            <a:r>
              <a:rPr lang="en-US" dirty="0" smtClean="0"/>
              <a:t>held together </a:t>
            </a:r>
            <a:r>
              <a:rPr lang="en-US" dirty="0"/>
              <a:t>by gravity.</a:t>
            </a:r>
          </a:p>
          <a:p>
            <a:r>
              <a:rPr lang="en-US" dirty="0"/>
              <a:t>The galaxy that our solar system is located is called the </a:t>
            </a:r>
            <a:r>
              <a:rPr lang="en-US" dirty="0" smtClean="0"/>
              <a:t>Milky Way </a:t>
            </a:r>
            <a:r>
              <a:rPr lang="en-US" dirty="0"/>
              <a:t>Galaxy. If </a:t>
            </a:r>
            <a:r>
              <a:rPr lang="en-US" dirty="0" smtClean="0"/>
              <a:t>you could </a:t>
            </a:r>
            <a:r>
              <a:rPr lang="en-US" dirty="0"/>
              <a:t>travel at the speed of light, you could travel from one side of the </a:t>
            </a:r>
            <a:r>
              <a:rPr lang="en-US" dirty="0" smtClean="0"/>
              <a:t>Milky Way </a:t>
            </a:r>
            <a:r>
              <a:rPr lang="en-US" dirty="0"/>
              <a:t>Galaxy to the other side in 100,000 years.</a:t>
            </a:r>
          </a:p>
          <a:p>
            <a:endParaRPr lang="en-US" dirty="0"/>
          </a:p>
        </p:txBody>
      </p:sp>
    </p:spTree>
    <p:extLst>
      <p:ext uri="{BB962C8B-B14F-4D97-AF65-F5344CB8AC3E}">
        <p14:creationId xmlns:p14="http://schemas.microsoft.com/office/powerpoint/2010/main" xmlns="" val="7835910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One</a:t>
            </a:r>
            <a:endParaRPr lang="en-US" dirty="0"/>
          </a:p>
        </p:txBody>
      </p:sp>
      <p:sp>
        <p:nvSpPr>
          <p:cNvPr id="3" name="Content Placeholder 2"/>
          <p:cNvSpPr>
            <a:spLocks noGrp="1"/>
          </p:cNvSpPr>
          <p:nvPr>
            <p:ph idx="1"/>
          </p:nvPr>
        </p:nvSpPr>
        <p:spPr/>
        <p:txBody>
          <a:bodyPr/>
          <a:lstStyle/>
          <a:p>
            <a:pPr marL="0" indent="0" algn="ctr">
              <a:buNone/>
            </a:pPr>
            <a:r>
              <a:rPr lang="en-US" dirty="0" smtClean="0"/>
              <a:t>The Origin and Evolution of the Universe</a:t>
            </a:r>
            <a:endParaRPr lang="en-US" dirty="0"/>
          </a:p>
        </p:txBody>
      </p:sp>
    </p:spTree>
    <p:extLst>
      <p:ext uri="{BB962C8B-B14F-4D97-AF65-F5344CB8AC3E}">
        <p14:creationId xmlns:p14="http://schemas.microsoft.com/office/powerpoint/2010/main" xmlns="" val="40468206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Andromeda (our nearest </a:t>
            </a:r>
            <a:r>
              <a:rPr lang="en-US" dirty="0" err="1" smtClean="0">
                <a:solidFill>
                  <a:schemeClr val="bg1"/>
                </a:solidFill>
              </a:rPr>
              <a:t>neighbour</a:t>
            </a:r>
            <a:r>
              <a:rPr lang="en-US" dirty="0" smtClean="0">
                <a:solidFill>
                  <a:schemeClr val="bg1"/>
                </a:solidFill>
              </a:rPr>
              <a:t>)</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0" y="1676400"/>
            <a:ext cx="6286500" cy="4552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14616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2212" y="0"/>
            <a:ext cx="615461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88412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r>
              <a:rPr lang="en-US" dirty="0" smtClean="0"/>
              <a:t>Humans vs. Galaxies</a:t>
            </a:r>
            <a:endParaRPr lang="en-US" dirty="0"/>
          </a:p>
        </p:txBody>
      </p:sp>
      <p:sp>
        <p:nvSpPr>
          <p:cNvPr id="3" name="Content Placeholder 2"/>
          <p:cNvSpPr>
            <a:spLocks noGrp="1"/>
          </p:cNvSpPr>
          <p:nvPr>
            <p:ph idx="1"/>
          </p:nvPr>
        </p:nvSpPr>
        <p:spPr>
          <a:xfrm>
            <a:off x="457200" y="1524000"/>
            <a:ext cx="8229600" cy="4602163"/>
          </a:xfrm>
        </p:spPr>
        <p:txBody>
          <a:bodyPr/>
          <a:lstStyle/>
          <a:p>
            <a:pPr marL="0" indent="0">
              <a:buNone/>
            </a:pPr>
            <a:r>
              <a:rPr lang="en-US" dirty="0" smtClean="0"/>
              <a:t>What is the greater number: the number of cells in your body or the number of stars in a galaxy?</a:t>
            </a:r>
          </a:p>
          <a:p>
            <a:pPr marL="0" indent="0">
              <a:buNone/>
            </a:pPr>
            <a:endParaRPr lang="en-US" dirty="0"/>
          </a:p>
          <a:p>
            <a:pPr marL="0" indent="0">
              <a:buNone/>
            </a:pPr>
            <a:r>
              <a:rPr lang="en-US" dirty="0" smtClean="0"/>
              <a:t>Typical galaxy: ~400 billion (400000000000)</a:t>
            </a:r>
          </a:p>
          <a:p>
            <a:pPr marL="0" indent="0">
              <a:buNone/>
            </a:pPr>
            <a:r>
              <a:rPr lang="en-US" dirty="0" smtClean="0"/>
              <a:t>Cells in body: ~75 trillion (75000000000000)</a:t>
            </a:r>
          </a:p>
          <a:p>
            <a:pPr marL="0" indent="0">
              <a:buNone/>
            </a:pPr>
            <a:r>
              <a:rPr lang="en-US" dirty="0" smtClean="0"/>
              <a:t>Largest galaxy known: ~100 trillion</a:t>
            </a:r>
            <a:endParaRPr lang="en-US" dirty="0"/>
          </a:p>
        </p:txBody>
      </p:sp>
    </p:spTree>
    <p:extLst>
      <p:ext uri="{BB962C8B-B14F-4D97-AF65-F5344CB8AC3E}">
        <p14:creationId xmlns:p14="http://schemas.microsoft.com/office/powerpoint/2010/main" xmlns="" val="138166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Clusters of Galaxies</a:t>
            </a:r>
            <a:endParaRPr lang="en-US" dirty="0"/>
          </a:p>
        </p:txBody>
      </p:sp>
      <p:sp>
        <p:nvSpPr>
          <p:cNvPr id="3" name="Content Placeholder 2"/>
          <p:cNvSpPr>
            <a:spLocks noGrp="1"/>
          </p:cNvSpPr>
          <p:nvPr>
            <p:ph idx="1"/>
          </p:nvPr>
        </p:nvSpPr>
        <p:spPr/>
        <p:txBody>
          <a:bodyPr/>
          <a:lstStyle/>
          <a:p>
            <a:r>
              <a:rPr lang="en-US" dirty="0" smtClean="0"/>
              <a:t>Groups of galaxies held together by their mutual gravitational force</a:t>
            </a:r>
          </a:p>
          <a:p>
            <a:r>
              <a:rPr lang="en-US" dirty="0" smtClean="0"/>
              <a:t>Largest known gravitational bound objects</a:t>
            </a:r>
          </a:p>
          <a:p>
            <a:r>
              <a:rPr lang="en-US" dirty="0" smtClean="0"/>
              <a:t>Typically contain 50 to 1000 galaxies</a:t>
            </a:r>
          </a:p>
          <a:p>
            <a:r>
              <a:rPr lang="en-US" dirty="0" smtClean="0"/>
              <a:t>The Milky Way is in a cluster of about 40 galaxies</a:t>
            </a:r>
            <a:endParaRPr lang="en-US" dirty="0"/>
          </a:p>
        </p:txBody>
      </p:sp>
    </p:spTree>
    <p:extLst>
      <p:ext uri="{BB962C8B-B14F-4D97-AF65-F5344CB8AC3E}">
        <p14:creationId xmlns:p14="http://schemas.microsoft.com/office/powerpoint/2010/main" xmlns="" val="23439160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Galaxy Cluster ACO 3341</a:t>
            </a:r>
            <a:endParaRPr lang="en-US" dirty="0">
              <a:solidFill>
                <a:schemeClr val="bg1"/>
              </a:solidFill>
            </a:endParaRPr>
          </a:p>
        </p:txBody>
      </p:sp>
      <p:sp>
        <p:nvSpPr>
          <p:cNvPr id="3" name="Content Placeholder 2"/>
          <p:cNvSpPr>
            <a:spLocks noGrp="1"/>
          </p:cNvSpPr>
          <p:nvPr>
            <p:ph idx="1"/>
          </p:nvPr>
        </p:nvSpPr>
        <p:spPr/>
        <p:txBody>
          <a:bodyPr/>
          <a:lstStyle/>
          <a:p>
            <a:endParaRPr lang="en-US"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0" y="1143000"/>
            <a:ext cx="6443663" cy="5422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07823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Universe</a:t>
            </a:r>
            <a:endParaRPr lang="en-US" dirty="0"/>
          </a:p>
        </p:txBody>
      </p:sp>
      <p:sp>
        <p:nvSpPr>
          <p:cNvPr id="3" name="Content Placeholder 2"/>
          <p:cNvSpPr>
            <a:spLocks noGrp="1"/>
          </p:cNvSpPr>
          <p:nvPr>
            <p:ph idx="1"/>
          </p:nvPr>
        </p:nvSpPr>
        <p:spPr/>
        <p:txBody>
          <a:bodyPr/>
          <a:lstStyle/>
          <a:p>
            <a:r>
              <a:rPr lang="en-US" dirty="0" smtClean="0"/>
              <a:t>Everything that exists, including matter and energy everywhere</a:t>
            </a:r>
          </a:p>
          <a:p>
            <a:endParaRPr lang="en-US" dirty="0"/>
          </a:p>
        </p:txBody>
      </p:sp>
    </p:spTree>
    <p:extLst>
      <p:ext uri="{BB962C8B-B14F-4D97-AF65-F5344CB8AC3E}">
        <p14:creationId xmlns:p14="http://schemas.microsoft.com/office/powerpoint/2010/main" xmlns="" val="24768941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 Space is Big</a:t>
            </a:r>
            <a:endParaRPr lang="en-US" dirty="0"/>
          </a:p>
        </p:txBody>
      </p:sp>
      <p:sp>
        <p:nvSpPr>
          <p:cNvPr id="3" name="Content Placeholder 2"/>
          <p:cNvSpPr>
            <a:spLocks noGrp="1"/>
          </p:cNvSpPr>
          <p:nvPr>
            <p:ph idx="1"/>
          </p:nvPr>
        </p:nvSpPr>
        <p:spPr/>
        <p:txBody>
          <a:bodyPr/>
          <a:lstStyle/>
          <a:p>
            <a:pPr marL="0" indent="0">
              <a:buNone/>
            </a:pPr>
            <a:r>
              <a:rPr lang="en-US" dirty="0" smtClean="0"/>
              <a:t>How big is it?</a:t>
            </a:r>
          </a:p>
          <a:p>
            <a:pPr marL="0" indent="0">
              <a:buNone/>
            </a:pPr>
            <a:endParaRPr lang="en-US" dirty="0"/>
          </a:p>
          <a:p>
            <a:pPr marL="0" indent="0">
              <a:buNone/>
            </a:pPr>
            <a:r>
              <a:rPr lang="en-US" dirty="0" smtClean="0">
                <a:hlinkClick r:id="rId2" action="ppaction://hlinkfile"/>
              </a:rPr>
              <a:t>Really </a:t>
            </a:r>
            <a:r>
              <a:rPr lang="en-US" sz="6000" dirty="0" smtClean="0">
                <a:hlinkClick r:id="rId2" action="ppaction://hlinkfile"/>
              </a:rPr>
              <a:t>BIG</a:t>
            </a:r>
            <a:endParaRPr lang="en-US" sz="6000" dirty="0" smtClean="0"/>
          </a:p>
          <a:p>
            <a:pPr marL="0" indent="0">
              <a:buNone/>
            </a:pPr>
            <a:endParaRPr lang="en-US" dirty="0"/>
          </a:p>
          <a:p>
            <a:pPr marL="0" indent="0">
              <a:buNone/>
            </a:pPr>
            <a:r>
              <a:rPr lang="en-US" dirty="0" smtClean="0"/>
              <a:t>Question:  How long would you survive if you were ejected into outer space?</a:t>
            </a:r>
            <a:endParaRPr lang="en-US" dirty="0"/>
          </a:p>
        </p:txBody>
      </p:sp>
    </p:spTree>
    <p:extLst>
      <p:ext uri="{BB962C8B-B14F-4D97-AF65-F5344CB8AC3E}">
        <p14:creationId xmlns:p14="http://schemas.microsoft.com/office/powerpoint/2010/main" xmlns="" val="373959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 of Ten</a:t>
            </a:r>
            <a:endParaRPr lang="en-US" dirty="0"/>
          </a:p>
        </p:txBody>
      </p:sp>
      <p:sp>
        <p:nvSpPr>
          <p:cNvPr id="3" name="Content Placeholder 2"/>
          <p:cNvSpPr>
            <a:spLocks noGrp="1"/>
          </p:cNvSpPr>
          <p:nvPr>
            <p:ph idx="1"/>
          </p:nvPr>
        </p:nvSpPr>
        <p:spPr/>
        <p:txBody>
          <a:bodyPr/>
          <a:lstStyle/>
          <a:p>
            <a:pPr marL="0" indent="0">
              <a:buNone/>
            </a:pPr>
            <a:r>
              <a:rPr lang="en-US" dirty="0" smtClean="0"/>
              <a:t>Scales of very large things and very small things are tough to visualize.</a:t>
            </a:r>
          </a:p>
          <a:p>
            <a:pPr marL="0" indent="0">
              <a:buNone/>
            </a:pPr>
            <a:endParaRPr lang="en-US" dirty="0"/>
          </a:p>
          <a:p>
            <a:pPr marL="0" indent="0">
              <a:buNone/>
            </a:pPr>
            <a:r>
              <a:rPr lang="en-US" dirty="0" smtClean="0"/>
              <a:t>“</a:t>
            </a:r>
            <a:r>
              <a:rPr lang="en-US" dirty="0" smtClean="0">
                <a:hlinkClick r:id="rId2" action="ppaction://hlinkfile"/>
              </a:rPr>
              <a:t>Powers of Ten</a:t>
            </a:r>
            <a:r>
              <a:rPr lang="en-US" dirty="0" smtClean="0"/>
              <a:t>” by IBM helps.</a:t>
            </a:r>
            <a:endParaRPr lang="en-US" dirty="0"/>
          </a:p>
        </p:txBody>
      </p:sp>
    </p:spTree>
    <p:extLst>
      <p:ext uri="{BB962C8B-B14F-4D97-AF65-F5344CB8AC3E}">
        <p14:creationId xmlns:p14="http://schemas.microsoft.com/office/powerpoint/2010/main" xmlns="" val="31416063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Special Heliocentric Illustration Tissue Demonstration</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buNone/>
            </a:pPr>
            <a:r>
              <a:rPr lang="en-US" dirty="0" smtClean="0"/>
              <a:t>Quick, to the hallway!</a:t>
            </a:r>
            <a:endParaRPr lang="en-US" dirty="0"/>
          </a:p>
        </p:txBody>
      </p:sp>
      <p:pic>
        <p:nvPicPr>
          <p:cNvPr id="7170" name="Picture 2" descr="http://www.livecitizen.com/wp-content/uploads/2010/02/toilet-paper.jpg?KeepThis=trueTB_iframe=true&amp;height=500&amp;width=600"/>
          <p:cNvPicPr>
            <a:picLocks noChangeAspect="1" noChangeArrowheads="1"/>
          </p:cNvPicPr>
          <p:nvPr/>
        </p:nvPicPr>
        <p:blipFill>
          <a:blip r:embed="rId2" cstate="print"/>
          <a:srcRect/>
          <a:stretch>
            <a:fillRect/>
          </a:stretch>
        </p:blipFill>
        <p:spPr bwMode="auto">
          <a:xfrm>
            <a:off x="4343400" y="2294048"/>
            <a:ext cx="4800600" cy="4563952"/>
          </a:xfrm>
          <a:prstGeom prst="rect">
            <a:avLst/>
          </a:prstGeom>
          <a:noFill/>
        </p:spPr>
      </p:pic>
    </p:spTree>
    <p:extLst>
      <p:ext uri="{BB962C8B-B14F-4D97-AF65-F5344CB8AC3E}">
        <p14:creationId xmlns:p14="http://schemas.microsoft.com/office/powerpoint/2010/main" xmlns="" val="31236173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Scientific Notation</a:t>
            </a:r>
          </a:p>
        </p:txBody>
      </p:sp>
      <p:sp>
        <p:nvSpPr>
          <p:cNvPr id="10243" name="Rectangle 3"/>
          <p:cNvSpPr>
            <a:spLocks noGrp="1" noChangeArrowheads="1"/>
          </p:cNvSpPr>
          <p:nvPr>
            <p:ph type="body" idx="1"/>
          </p:nvPr>
        </p:nvSpPr>
        <p:spPr/>
        <p:txBody>
          <a:bodyPr/>
          <a:lstStyle/>
          <a:p>
            <a:pPr eaLnBrk="1" hangingPunct="1"/>
            <a:r>
              <a:rPr lang="en-US" dirty="0" smtClean="0"/>
              <a:t>Scientific notation is a method of writing numbers that</a:t>
            </a:r>
            <a:r>
              <a:rPr lang="en-US" dirty="0"/>
              <a:t> </a:t>
            </a:r>
            <a:r>
              <a:rPr lang="en-US" dirty="0" smtClean="0"/>
              <a:t>can make large or smaller numbers easier to read.</a:t>
            </a:r>
          </a:p>
          <a:p>
            <a:pPr eaLnBrk="1" hangingPunct="1"/>
            <a:r>
              <a:rPr lang="en-US" dirty="0" smtClean="0"/>
              <a:t>Nobody wants to write 24000000000000000000 km over and over again.</a:t>
            </a:r>
          </a:p>
          <a:p>
            <a:pPr lvl="1"/>
            <a:r>
              <a:rPr lang="en-US" dirty="0" smtClean="0"/>
              <a:t>This is the distance from Earth to the nearest </a:t>
            </a:r>
            <a:r>
              <a:rPr lang="en-US" dirty="0" err="1" smtClean="0"/>
              <a:t>nieghbour</a:t>
            </a:r>
            <a:r>
              <a:rPr lang="en-US" dirty="0" smtClean="0"/>
              <a:t> galaxy</a:t>
            </a:r>
          </a:p>
        </p:txBody>
      </p:sp>
    </p:spTree>
    <p:extLst>
      <p:ext uri="{BB962C8B-B14F-4D97-AF65-F5344CB8AC3E}">
        <p14:creationId xmlns:p14="http://schemas.microsoft.com/office/powerpoint/2010/main" xmlns="" val="31423738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know about space?</a:t>
            </a:r>
            <a:endParaRPr lang="en-US" dirty="0"/>
          </a:p>
        </p:txBody>
      </p:sp>
      <p:sp>
        <p:nvSpPr>
          <p:cNvPr id="3" name="Content Placeholder 2"/>
          <p:cNvSpPr>
            <a:spLocks noGrp="1"/>
          </p:cNvSpPr>
          <p:nvPr>
            <p:ph idx="1"/>
          </p:nvPr>
        </p:nvSpPr>
        <p:spPr/>
        <p:txBody>
          <a:bodyPr/>
          <a:lstStyle/>
          <a:p>
            <a:r>
              <a:rPr lang="en-US" dirty="0" smtClean="0"/>
              <a:t>What is it?</a:t>
            </a:r>
          </a:p>
          <a:p>
            <a:r>
              <a:rPr lang="en-US" dirty="0"/>
              <a:t>Where is it</a:t>
            </a:r>
            <a:r>
              <a:rPr lang="en-US" dirty="0" smtClean="0"/>
              <a:t>?</a:t>
            </a:r>
          </a:p>
          <a:p>
            <a:r>
              <a:rPr lang="en-US" dirty="0" smtClean="0"/>
              <a:t>What’s in it?</a:t>
            </a:r>
          </a:p>
          <a:p>
            <a:r>
              <a:rPr lang="en-US" dirty="0" smtClean="0"/>
              <a:t>Is everything important?</a:t>
            </a:r>
            <a:endParaRPr lang="en-US" dirty="0"/>
          </a:p>
        </p:txBody>
      </p:sp>
    </p:spTree>
    <p:extLst>
      <p:ext uri="{BB962C8B-B14F-4D97-AF65-F5344CB8AC3E}">
        <p14:creationId xmlns:p14="http://schemas.microsoft.com/office/powerpoint/2010/main" xmlns="" val="3715903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4000" smtClean="0"/>
              <a:t>Rules for Writing in Scientific Notation</a:t>
            </a:r>
          </a:p>
        </p:txBody>
      </p:sp>
      <p:sp>
        <p:nvSpPr>
          <p:cNvPr id="11267" name="Rectangle 3"/>
          <p:cNvSpPr>
            <a:spLocks noGrp="1" noChangeArrowheads="1"/>
          </p:cNvSpPr>
          <p:nvPr>
            <p:ph type="body" idx="1"/>
          </p:nvPr>
        </p:nvSpPr>
        <p:spPr/>
        <p:txBody>
          <a:bodyPr/>
          <a:lstStyle/>
          <a:p>
            <a:pPr marL="609600" indent="-609600" eaLnBrk="1" hangingPunct="1">
              <a:lnSpc>
                <a:spcPct val="90000"/>
              </a:lnSpc>
              <a:buFontTx/>
              <a:buAutoNum type="arabicPeriod"/>
            </a:pPr>
            <a:r>
              <a:rPr lang="en-US" sz="2800" smtClean="0"/>
              <a:t>Write down all the significant numbers</a:t>
            </a:r>
          </a:p>
          <a:p>
            <a:pPr marL="609600" indent="-609600" eaLnBrk="1" hangingPunct="1">
              <a:lnSpc>
                <a:spcPct val="90000"/>
              </a:lnSpc>
              <a:buFontTx/>
              <a:buAutoNum type="arabicPeriod"/>
            </a:pPr>
            <a:r>
              <a:rPr lang="en-US" sz="2800" smtClean="0"/>
              <a:t>Put a decimal after the first number. (the number will now be between 1-10)</a:t>
            </a:r>
          </a:p>
          <a:p>
            <a:pPr marL="609600" indent="-609600" eaLnBrk="1" hangingPunct="1">
              <a:lnSpc>
                <a:spcPct val="90000"/>
              </a:lnSpc>
              <a:buFontTx/>
              <a:buAutoNum type="arabicPeriod"/>
            </a:pPr>
            <a:r>
              <a:rPr lang="en-US" sz="2800" smtClean="0"/>
              <a:t>Write “x 10”</a:t>
            </a:r>
          </a:p>
          <a:p>
            <a:pPr marL="609600" indent="-609600" eaLnBrk="1" hangingPunct="1">
              <a:lnSpc>
                <a:spcPct val="90000"/>
              </a:lnSpc>
              <a:buFontTx/>
              <a:buAutoNum type="arabicPeriod"/>
            </a:pPr>
            <a:r>
              <a:rPr lang="en-US" sz="2800" smtClean="0"/>
              <a:t>Write the power corresponding to the number of places the decimal was (would have) been moved. (Moving right is negative, moving left is positive)</a:t>
            </a:r>
          </a:p>
          <a:p>
            <a:pPr marL="990600" lvl="1" indent="-533400" eaLnBrk="1" hangingPunct="1">
              <a:lnSpc>
                <a:spcPct val="90000"/>
              </a:lnSpc>
              <a:buFontTx/>
              <a:buChar char="•"/>
            </a:pPr>
            <a:r>
              <a:rPr lang="en-US" sz="2400" smtClean="0"/>
              <a:t>Count the number of digits between where the decimal was before and where it is now</a:t>
            </a:r>
          </a:p>
        </p:txBody>
      </p:sp>
    </p:spTree>
    <p:extLst>
      <p:ext uri="{BB962C8B-B14F-4D97-AF65-F5344CB8AC3E}">
        <p14:creationId xmlns:p14="http://schemas.microsoft.com/office/powerpoint/2010/main" xmlns="" val="26783372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2438400" y="457200"/>
            <a:ext cx="42672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12291" name="Text Box 5"/>
          <p:cNvSpPr txBox="1">
            <a:spLocks noChangeArrowheads="1"/>
          </p:cNvSpPr>
          <p:nvPr/>
        </p:nvSpPr>
        <p:spPr bwMode="auto">
          <a:xfrm>
            <a:off x="1752600" y="304800"/>
            <a:ext cx="5791200" cy="823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4800"/>
              <a:t>25 000 000 000 000</a:t>
            </a:r>
          </a:p>
        </p:txBody>
      </p:sp>
      <p:sp>
        <p:nvSpPr>
          <p:cNvPr id="12294" name="Text Box 6"/>
          <p:cNvSpPr txBox="1">
            <a:spLocks noChangeArrowheads="1"/>
          </p:cNvSpPr>
          <p:nvPr/>
        </p:nvSpPr>
        <p:spPr bwMode="auto">
          <a:xfrm>
            <a:off x="1447800" y="1447800"/>
            <a:ext cx="6096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FontTx/>
              <a:buAutoNum type="arabicPeriod"/>
            </a:pPr>
            <a:r>
              <a:rPr lang="en-US" sz="3000"/>
              <a:t>Write down all the significant numbers</a:t>
            </a:r>
          </a:p>
        </p:txBody>
      </p:sp>
      <p:sp>
        <p:nvSpPr>
          <p:cNvPr id="12295" name="Rectangle 7"/>
          <p:cNvSpPr>
            <a:spLocks noChangeArrowheads="1"/>
          </p:cNvSpPr>
          <p:nvPr/>
        </p:nvSpPr>
        <p:spPr bwMode="auto">
          <a:xfrm>
            <a:off x="1752600" y="381000"/>
            <a:ext cx="838200" cy="609600"/>
          </a:xfrm>
          <a:prstGeom prst="rect">
            <a:avLst/>
          </a:prstGeom>
          <a:solidFill>
            <a:srgbClr val="2BE746">
              <a:alpha val="39999"/>
            </a:srgbClr>
          </a:solidFill>
          <a:ln w="9525">
            <a:solidFill>
              <a:schemeClr val="tx1"/>
            </a:solidFill>
            <a:miter lim="800000"/>
            <a:headEnd/>
            <a:tailEnd/>
          </a:ln>
        </p:spPr>
        <p:txBody>
          <a:bodyPr wrap="none" anchor="ctr"/>
          <a:lstStyle/>
          <a:p>
            <a:endParaRPr lang="en-US"/>
          </a:p>
        </p:txBody>
      </p:sp>
      <p:sp>
        <p:nvSpPr>
          <p:cNvPr id="12296" name="Line 8"/>
          <p:cNvSpPr>
            <a:spLocks noChangeShapeType="1"/>
          </p:cNvSpPr>
          <p:nvPr/>
        </p:nvSpPr>
        <p:spPr bwMode="auto">
          <a:xfrm flipH="1">
            <a:off x="1828800" y="304800"/>
            <a:ext cx="762000" cy="0"/>
          </a:xfrm>
          <a:prstGeom prst="line">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12297" name="Text Box 9"/>
          <p:cNvSpPr txBox="1">
            <a:spLocks noChangeArrowheads="1"/>
          </p:cNvSpPr>
          <p:nvPr/>
        </p:nvSpPr>
        <p:spPr bwMode="auto">
          <a:xfrm>
            <a:off x="2057400" y="3962400"/>
            <a:ext cx="1600200"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8000"/>
              <a:t>25</a:t>
            </a:r>
          </a:p>
        </p:txBody>
      </p:sp>
      <p:sp>
        <p:nvSpPr>
          <p:cNvPr id="12298" name="Text Box 10"/>
          <p:cNvSpPr txBox="1">
            <a:spLocks noChangeArrowheads="1"/>
          </p:cNvSpPr>
          <p:nvPr/>
        </p:nvSpPr>
        <p:spPr bwMode="auto">
          <a:xfrm>
            <a:off x="1447800" y="1447800"/>
            <a:ext cx="6934200" cy="201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FontTx/>
              <a:buAutoNum type="arabicPeriod" startAt="2"/>
            </a:pPr>
            <a:r>
              <a:rPr lang="en-US" sz="3000"/>
              <a:t>Put a decimal after the first number. (the number will now be between 1-10)</a:t>
            </a:r>
          </a:p>
          <a:p>
            <a:pPr eaLnBrk="1" hangingPunct="1">
              <a:spcBef>
                <a:spcPct val="50000"/>
              </a:spcBef>
            </a:pPr>
            <a:endParaRPr lang="en-US" sz="3000"/>
          </a:p>
        </p:txBody>
      </p:sp>
      <p:sp>
        <p:nvSpPr>
          <p:cNvPr id="12299" name="Text Box 11"/>
          <p:cNvSpPr txBox="1">
            <a:spLocks noChangeArrowheads="1"/>
          </p:cNvSpPr>
          <p:nvPr/>
        </p:nvSpPr>
        <p:spPr bwMode="auto">
          <a:xfrm>
            <a:off x="2514600" y="3962400"/>
            <a:ext cx="457200"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8000"/>
              <a:t>.</a:t>
            </a:r>
          </a:p>
        </p:txBody>
      </p:sp>
      <p:sp>
        <p:nvSpPr>
          <p:cNvPr id="12300" name="Text Box 12"/>
          <p:cNvSpPr txBox="1">
            <a:spLocks noChangeArrowheads="1"/>
          </p:cNvSpPr>
          <p:nvPr/>
        </p:nvSpPr>
        <p:spPr bwMode="auto">
          <a:xfrm>
            <a:off x="1447800" y="1447800"/>
            <a:ext cx="259080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AutoNum type="arabicPeriod" startAt="3"/>
            </a:pPr>
            <a:r>
              <a:rPr lang="en-US" sz="3000"/>
              <a:t>Write “x 10”</a:t>
            </a:r>
          </a:p>
        </p:txBody>
      </p:sp>
      <p:sp>
        <p:nvSpPr>
          <p:cNvPr id="12301" name="Text Box 13"/>
          <p:cNvSpPr txBox="1">
            <a:spLocks noChangeArrowheads="1"/>
          </p:cNvSpPr>
          <p:nvPr/>
        </p:nvSpPr>
        <p:spPr bwMode="auto">
          <a:xfrm>
            <a:off x="3429000" y="3962400"/>
            <a:ext cx="2133600"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8000"/>
              <a:t>x 10</a:t>
            </a:r>
          </a:p>
        </p:txBody>
      </p:sp>
      <p:sp>
        <p:nvSpPr>
          <p:cNvPr id="12302" name="Text Box 14"/>
          <p:cNvSpPr txBox="1">
            <a:spLocks noChangeArrowheads="1"/>
          </p:cNvSpPr>
          <p:nvPr/>
        </p:nvSpPr>
        <p:spPr bwMode="auto">
          <a:xfrm>
            <a:off x="1447800" y="1447800"/>
            <a:ext cx="7315200" cy="242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FontTx/>
              <a:buAutoNum type="arabicPeriod" startAt="4"/>
            </a:pPr>
            <a:r>
              <a:rPr lang="en-US" sz="3000"/>
              <a:t>Write the power corresponding to the number of places the decimal was (would have) been moved. (Moving right is negative, moving left is positive)</a:t>
            </a:r>
          </a:p>
          <a:p>
            <a:pPr eaLnBrk="1" hangingPunct="1">
              <a:spcBef>
                <a:spcPct val="50000"/>
              </a:spcBef>
            </a:pPr>
            <a:endParaRPr lang="en-US" sz="3000"/>
          </a:p>
        </p:txBody>
      </p:sp>
      <p:sp>
        <p:nvSpPr>
          <p:cNvPr id="12303" name="Text Box 15"/>
          <p:cNvSpPr txBox="1">
            <a:spLocks noChangeArrowheads="1"/>
          </p:cNvSpPr>
          <p:nvPr/>
        </p:nvSpPr>
        <p:spPr bwMode="auto">
          <a:xfrm>
            <a:off x="5257800" y="3962400"/>
            <a:ext cx="9144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4000"/>
              <a:t>13</a:t>
            </a:r>
          </a:p>
        </p:txBody>
      </p:sp>
      <p:grpSp>
        <p:nvGrpSpPr>
          <p:cNvPr id="2" name="Group 31"/>
          <p:cNvGrpSpPr>
            <a:grpSpLocks/>
          </p:cNvGrpSpPr>
          <p:nvPr/>
        </p:nvGrpSpPr>
        <p:grpSpPr bwMode="auto">
          <a:xfrm>
            <a:off x="2209800" y="914400"/>
            <a:ext cx="5181600" cy="228600"/>
            <a:chOff x="1392" y="576"/>
            <a:chExt cx="3264" cy="144"/>
          </a:xfrm>
        </p:grpSpPr>
        <p:sp>
          <p:nvSpPr>
            <p:cNvPr id="12304" name="Freeform 18"/>
            <p:cNvSpPr>
              <a:spLocks/>
            </p:cNvSpPr>
            <p:nvPr/>
          </p:nvSpPr>
          <p:spPr bwMode="auto">
            <a:xfrm>
              <a:off x="4368" y="576"/>
              <a:ext cx="288" cy="144"/>
            </a:xfrm>
            <a:custGeom>
              <a:avLst/>
              <a:gdLst>
                <a:gd name="T0" fmla="*/ 288 w 288"/>
                <a:gd name="T1" fmla="*/ 0 h 144"/>
                <a:gd name="T2" fmla="*/ 144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05" name="Freeform 19"/>
            <p:cNvSpPr>
              <a:spLocks/>
            </p:cNvSpPr>
            <p:nvPr/>
          </p:nvSpPr>
          <p:spPr bwMode="auto">
            <a:xfrm>
              <a:off x="4176" y="576"/>
              <a:ext cx="192" cy="144"/>
            </a:xfrm>
            <a:custGeom>
              <a:avLst/>
              <a:gdLst>
                <a:gd name="T0" fmla="*/ 5 w 288"/>
                <a:gd name="T1" fmla="*/ 0 h 144"/>
                <a:gd name="T2" fmla="*/ 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06" name="Freeform 20"/>
            <p:cNvSpPr>
              <a:spLocks/>
            </p:cNvSpPr>
            <p:nvPr/>
          </p:nvSpPr>
          <p:spPr bwMode="auto">
            <a:xfrm>
              <a:off x="3936"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07" name="Freeform 21"/>
            <p:cNvSpPr>
              <a:spLocks/>
            </p:cNvSpPr>
            <p:nvPr/>
          </p:nvSpPr>
          <p:spPr bwMode="auto">
            <a:xfrm>
              <a:off x="3648" y="576"/>
              <a:ext cx="288" cy="144"/>
            </a:xfrm>
            <a:custGeom>
              <a:avLst/>
              <a:gdLst>
                <a:gd name="T0" fmla="*/ 288 w 288"/>
                <a:gd name="T1" fmla="*/ 0 h 144"/>
                <a:gd name="T2" fmla="*/ 144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08" name="Freeform 22"/>
            <p:cNvSpPr>
              <a:spLocks/>
            </p:cNvSpPr>
            <p:nvPr/>
          </p:nvSpPr>
          <p:spPr bwMode="auto">
            <a:xfrm>
              <a:off x="3408"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09" name="Freeform 23"/>
            <p:cNvSpPr>
              <a:spLocks/>
            </p:cNvSpPr>
            <p:nvPr/>
          </p:nvSpPr>
          <p:spPr bwMode="auto">
            <a:xfrm>
              <a:off x="3168"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0" name="Freeform 24"/>
            <p:cNvSpPr>
              <a:spLocks/>
            </p:cNvSpPr>
            <p:nvPr/>
          </p:nvSpPr>
          <p:spPr bwMode="auto">
            <a:xfrm>
              <a:off x="2880" y="576"/>
              <a:ext cx="288" cy="144"/>
            </a:xfrm>
            <a:custGeom>
              <a:avLst/>
              <a:gdLst>
                <a:gd name="T0" fmla="*/ 288 w 288"/>
                <a:gd name="T1" fmla="*/ 0 h 144"/>
                <a:gd name="T2" fmla="*/ 144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1" name="Freeform 25"/>
            <p:cNvSpPr>
              <a:spLocks/>
            </p:cNvSpPr>
            <p:nvPr/>
          </p:nvSpPr>
          <p:spPr bwMode="auto">
            <a:xfrm>
              <a:off x="2640"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2" name="Freeform 26"/>
            <p:cNvSpPr>
              <a:spLocks/>
            </p:cNvSpPr>
            <p:nvPr/>
          </p:nvSpPr>
          <p:spPr bwMode="auto">
            <a:xfrm>
              <a:off x="2400"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3" name="Freeform 27"/>
            <p:cNvSpPr>
              <a:spLocks/>
            </p:cNvSpPr>
            <p:nvPr/>
          </p:nvSpPr>
          <p:spPr bwMode="auto">
            <a:xfrm>
              <a:off x="2112" y="576"/>
              <a:ext cx="288" cy="144"/>
            </a:xfrm>
            <a:custGeom>
              <a:avLst/>
              <a:gdLst>
                <a:gd name="T0" fmla="*/ 288 w 288"/>
                <a:gd name="T1" fmla="*/ 0 h 144"/>
                <a:gd name="T2" fmla="*/ 144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4" name="Freeform 28"/>
            <p:cNvSpPr>
              <a:spLocks/>
            </p:cNvSpPr>
            <p:nvPr/>
          </p:nvSpPr>
          <p:spPr bwMode="auto">
            <a:xfrm>
              <a:off x="1920" y="576"/>
              <a:ext cx="192" cy="144"/>
            </a:xfrm>
            <a:custGeom>
              <a:avLst/>
              <a:gdLst>
                <a:gd name="T0" fmla="*/ 5 w 288"/>
                <a:gd name="T1" fmla="*/ 0 h 144"/>
                <a:gd name="T2" fmla="*/ 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5" name="Freeform 29"/>
            <p:cNvSpPr>
              <a:spLocks/>
            </p:cNvSpPr>
            <p:nvPr/>
          </p:nvSpPr>
          <p:spPr bwMode="auto">
            <a:xfrm>
              <a:off x="1680" y="576"/>
              <a:ext cx="240" cy="144"/>
            </a:xfrm>
            <a:custGeom>
              <a:avLst/>
              <a:gdLst>
                <a:gd name="T0" fmla="*/ 47 w 288"/>
                <a:gd name="T1" fmla="*/ 0 h 144"/>
                <a:gd name="T2" fmla="*/ 23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2316" name="Freeform 30"/>
            <p:cNvSpPr>
              <a:spLocks/>
            </p:cNvSpPr>
            <p:nvPr/>
          </p:nvSpPr>
          <p:spPr bwMode="auto">
            <a:xfrm>
              <a:off x="1392" y="576"/>
              <a:ext cx="288" cy="144"/>
            </a:xfrm>
            <a:custGeom>
              <a:avLst/>
              <a:gdLst>
                <a:gd name="T0" fmla="*/ 288 w 288"/>
                <a:gd name="T1" fmla="*/ 0 h 144"/>
                <a:gd name="T2" fmla="*/ 144 w 288"/>
                <a:gd name="T3" fmla="*/ 144 h 144"/>
                <a:gd name="T4" fmla="*/ 0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288" y="0"/>
                  </a:moveTo>
                  <a:cubicBezTo>
                    <a:pt x="240" y="72"/>
                    <a:pt x="192" y="144"/>
                    <a:pt x="144" y="144"/>
                  </a:cubicBezTo>
                  <a:cubicBezTo>
                    <a:pt x="96" y="144"/>
                    <a:pt x="48" y="72"/>
                    <a:pt x="0" y="0"/>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12320" name="Rectangle 32"/>
          <p:cNvSpPr>
            <a:spLocks noChangeArrowheads="1"/>
          </p:cNvSpPr>
          <p:nvPr/>
        </p:nvSpPr>
        <p:spPr bwMode="auto">
          <a:xfrm>
            <a:off x="2209800" y="381000"/>
            <a:ext cx="5105400" cy="609600"/>
          </a:xfrm>
          <a:prstGeom prst="rect">
            <a:avLst/>
          </a:prstGeom>
          <a:solidFill>
            <a:srgbClr val="0118F3">
              <a:alpha val="39999"/>
            </a:srgbClr>
          </a:soli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xmlns="" val="735673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2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29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29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12294"/>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229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229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2300">
                                            <p:txEl>
                                              <p:pRg st="0" end="0"/>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301"/>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nodeType="clickEffect">
                                  <p:stCondLst>
                                    <p:cond delay="0"/>
                                  </p:stCondLst>
                                  <p:childTnLst>
                                    <p:set>
                                      <p:cBhvr>
                                        <p:cTn id="40" dur="1" fill="hold">
                                          <p:stCondLst>
                                            <p:cond delay="0"/>
                                          </p:stCondLst>
                                        </p:cTn>
                                        <p:tgtEl>
                                          <p:spTgt spid="12300">
                                            <p:txEl>
                                              <p:pRg st="0" end="0"/>
                                            </p:txEl>
                                          </p:spTgt>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2302">
                                            <p:txEl>
                                              <p:pRg st="0" end="0"/>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right)">
                                      <p:cBhvr>
                                        <p:cTn id="47" dur="100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2303"/>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xit" presetSubtype="0" fill="hold" nodeType="clickEffect">
                                  <p:stCondLst>
                                    <p:cond delay="0"/>
                                  </p:stCondLst>
                                  <p:childTnLst>
                                    <p:set>
                                      <p:cBhvr>
                                        <p:cTn id="55" dur="1" fill="hold">
                                          <p:stCondLst>
                                            <p:cond delay="0"/>
                                          </p:stCondLst>
                                        </p:cTn>
                                        <p:tgtEl>
                                          <p:spTgt spid="2"/>
                                        </p:tgtEl>
                                        <p:attrNameLst>
                                          <p:attrName>style.visibility</p:attrName>
                                        </p:attrNameLst>
                                      </p:cBhvr>
                                      <p:to>
                                        <p:strVal val="hidden"/>
                                      </p:to>
                                    </p:set>
                                  </p:childTnLst>
                                </p:cTn>
                              </p:par>
                              <p:par>
                                <p:cTn id="56" presetID="1" presetClass="entr" presetSubtype="0" fill="hold" grpId="0" nodeType="withEffect">
                                  <p:stCondLst>
                                    <p:cond delay="0"/>
                                  </p:stCondLst>
                                  <p:childTnLst>
                                    <p:set>
                                      <p:cBhvr>
                                        <p:cTn id="57" dur="1" fill="hold">
                                          <p:stCondLst>
                                            <p:cond delay="0"/>
                                          </p:stCondLst>
                                        </p:cTn>
                                        <p:tgtEl>
                                          <p:spTgt spid="12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12294" grpId="1"/>
      <p:bldP spid="12295" grpId="0" animBg="1"/>
      <p:bldP spid="12296" grpId="0" animBg="1"/>
      <p:bldP spid="12297" grpId="0"/>
      <p:bldP spid="12298" grpId="0"/>
      <p:bldP spid="12298" grpId="1"/>
      <p:bldP spid="12299" grpId="0"/>
      <p:bldP spid="12301" grpId="0"/>
      <p:bldP spid="12303" grpId="0"/>
      <p:bldP spid="123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Write 3.42 x 10</a:t>
            </a:r>
            <a:r>
              <a:rPr lang="en-US" baseline="30000" dirty="0"/>
              <a:t>8</a:t>
            </a:r>
            <a:r>
              <a:rPr lang="en-US" dirty="0"/>
              <a:t> in standard notation.</a:t>
            </a:r>
            <a:br>
              <a:rPr lang="en-US" dirty="0"/>
            </a:br>
            <a:endParaRPr lang="en-US" dirty="0"/>
          </a:p>
        </p:txBody>
      </p:sp>
      <p:sp>
        <p:nvSpPr>
          <p:cNvPr id="3" name="Content Placeholder 2"/>
          <p:cNvSpPr>
            <a:spLocks noGrp="1"/>
          </p:cNvSpPr>
          <p:nvPr>
            <p:ph idx="1"/>
          </p:nvPr>
        </p:nvSpPr>
        <p:spPr>
          <a:xfrm>
            <a:off x="457200" y="1600201"/>
            <a:ext cx="8229600" cy="2743200"/>
          </a:xfrm>
        </p:spPr>
        <p:txBody>
          <a:bodyPr>
            <a:normAutofit/>
          </a:bodyPr>
          <a:lstStyle/>
          <a:p>
            <a:pPr marL="0" indent="0">
              <a:buNone/>
            </a:pPr>
            <a:r>
              <a:rPr lang="en-US" dirty="0" smtClean="0"/>
              <a:t>Work in reverse!</a:t>
            </a:r>
          </a:p>
          <a:p>
            <a:pPr marL="0" indent="0">
              <a:buNone/>
            </a:pPr>
            <a:r>
              <a:rPr lang="en-US" dirty="0" smtClean="0"/>
              <a:t>As the exponent is positive, we move the decimal to the right as many times as the exponent says to.</a:t>
            </a:r>
          </a:p>
          <a:p>
            <a:pPr marL="0" indent="0">
              <a:buNone/>
            </a:pPr>
            <a:endParaRPr lang="en-US" dirty="0"/>
          </a:p>
        </p:txBody>
      </p:sp>
      <p:sp>
        <p:nvSpPr>
          <p:cNvPr id="7" name="TextBox 6"/>
          <p:cNvSpPr txBox="1"/>
          <p:nvPr/>
        </p:nvSpPr>
        <p:spPr>
          <a:xfrm>
            <a:off x="1143000" y="4343400"/>
            <a:ext cx="3148781" cy="830997"/>
          </a:xfrm>
          <a:prstGeom prst="rect">
            <a:avLst/>
          </a:prstGeom>
          <a:noFill/>
        </p:spPr>
        <p:txBody>
          <a:bodyPr wrap="square" rtlCol="0">
            <a:spAutoFit/>
          </a:bodyPr>
          <a:lstStyle/>
          <a:p>
            <a:r>
              <a:rPr lang="en-US" sz="4800" dirty="0"/>
              <a:t>3.42 x 10</a:t>
            </a:r>
            <a:r>
              <a:rPr lang="en-US" sz="4800" baseline="30000" dirty="0"/>
              <a:t>8</a:t>
            </a:r>
            <a:r>
              <a:rPr lang="en-US" sz="4800" dirty="0"/>
              <a:t> =</a:t>
            </a:r>
          </a:p>
        </p:txBody>
      </p:sp>
      <p:sp>
        <p:nvSpPr>
          <p:cNvPr id="8" name="TextBox 7"/>
          <p:cNvSpPr txBox="1"/>
          <p:nvPr/>
        </p:nvSpPr>
        <p:spPr>
          <a:xfrm>
            <a:off x="4291781" y="4343400"/>
            <a:ext cx="1143000" cy="830997"/>
          </a:xfrm>
          <a:prstGeom prst="rect">
            <a:avLst/>
          </a:prstGeom>
          <a:noFill/>
        </p:spPr>
        <p:txBody>
          <a:bodyPr wrap="square" rtlCol="0">
            <a:spAutoFit/>
          </a:bodyPr>
          <a:lstStyle/>
          <a:p>
            <a:r>
              <a:rPr lang="en-US" sz="4800" dirty="0" smtClean="0"/>
              <a:t>342</a:t>
            </a:r>
            <a:endParaRPr lang="en-US" sz="4800" dirty="0"/>
          </a:p>
        </p:txBody>
      </p:sp>
      <p:sp>
        <p:nvSpPr>
          <p:cNvPr id="9" name="TextBox 8"/>
          <p:cNvSpPr txBox="1"/>
          <p:nvPr/>
        </p:nvSpPr>
        <p:spPr>
          <a:xfrm>
            <a:off x="5275006" y="4343400"/>
            <a:ext cx="2209800" cy="830997"/>
          </a:xfrm>
          <a:prstGeom prst="rect">
            <a:avLst/>
          </a:prstGeom>
          <a:noFill/>
        </p:spPr>
        <p:txBody>
          <a:bodyPr wrap="square" rtlCol="0">
            <a:spAutoFit/>
          </a:bodyPr>
          <a:lstStyle/>
          <a:p>
            <a:r>
              <a:rPr lang="en-US" sz="4800" dirty="0" smtClean="0"/>
              <a:t>000000</a:t>
            </a:r>
            <a:endParaRPr lang="en-US" sz="4800" dirty="0"/>
          </a:p>
        </p:txBody>
      </p:sp>
      <p:sp>
        <p:nvSpPr>
          <p:cNvPr id="10" name="Freeform 9"/>
          <p:cNvSpPr/>
          <p:nvPr/>
        </p:nvSpPr>
        <p:spPr>
          <a:xfrm>
            <a:off x="4689987" y="4940285"/>
            <a:ext cx="2580968" cy="325148"/>
          </a:xfrm>
          <a:custGeom>
            <a:avLst/>
            <a:gdLst>
              <a:gd name="connsiteX0" fmla="*/ 0 w 2580968"/>
              <a:gd name="connsiteY0" fmla="*/ 29921 h 325148"/>
              <a:gd name="connsiteX1" fmla="*/ 132736 w 2580968"/>
              <a:gd name="connsiteY1" fmla="*/ 251147 h 325148"/>
              <a:gd name="connsiteX2" fmla="*/ 265471 w 2580968"/>
              <a:gd name="connsiteY2" fmla="*/ 425 h 325148"/>
              <a:gd name="connsiteX3" fmla="*/ 383458 w 2580968"/>
              <a:gd name="connsiteY3" fmla="*/ 324889 h 325148"/>
              <a:gd name="connsiteX4" fmla="*/ 604684 w 2580968"/>
              <a:gd name="connsiteY4" fmla="*/ 15173 h 325148"/>
              <a:gd name="connsiteX5" fmla="*/ 781665 w 2580968"/>
              <a:gd name="connsiteY5" fmla="*/ 251147 h 325148"/>
              <a:gd name="connsiteX6" fmla="*/ 988142 w 2580968"/>
              <a:gd name="connsiteY6" fmla="*/ 44670 h 325148"/>
              <a:gd name="connsiteX7" fmla="*/ 1106129 w 2580968"/>
              <a:gd name="connsiteY7" fmla="*/ 251147 h 325148"/>
              <a:gd name="connsiteX8" fmla="*/ 1268361 w 2580968"/>
              <a:gd name="connsiteY8" fmla="*/ 29921 h 325148"/>
              <a:gd name="connsiteX9" fmla="*/ 1401097 w 2580968"/>
              <a:gd name="connsiteY9" fmla="*/ 280644 h 325148"/>
              <a:gd name="connsiteX10" fmla="*/ 1578078 w 2580968"/>
              <a:gd name="connsiteY10" fmla="*/ 59418 h 325148"/>
              <a:gd name="connsiteX11" fmla="*/ 1725561 w 2580968"/>
              <a:gd name="connsiteY11" fmla="*/ 324889 h 325148"/>
              <a:gd name="connsiteX12" fmla="*/ 1887794 w 2580968"/>
              <a:gd name="connsiteY12" fmla="*/ 44670 h 325148"/>
              <a:gd name="connsiteX13" fmla="*/ 2005781 w 2580968"/>
              <a:gd name="connsiteY13" fmla="*/ 310141 h 325148"/>
              <a:gd name="connsiteX14" fmla="*/ 2197510 w 2580968"/>
              <a:gd name="connsiteY14" fmla="*/ 59418 h 325148"/>
              <a:gd name="connsiteX15" fmla="*/ 2344994 w 2580968"/>
              <a:gd name="connsiteY15" fmla="*/ 324889 h 325148"/>
              <a:gd name="connsiteX16" fmla="*/ 2580968 w 2580968"/>
              <a:gd name="connsiteY16" fmla="*/ 425 h 3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80968" h="325148">
                <a:moveTo>
                  <a:pt x="0" y="29921"/>
                </a:moveTo>
                <a:cubicBezTo>
                  <a:pt x="44245" y="142992"/>
                  <a:pt x="88491" y="256063"/>
                  <a:pt x="132736" y="251147"/>
                </a:cubicBezTo>
                <a:cubicBezTo>
                  <a:pt x="176981" y="246231"/>
                  <a:pt x="223684" y="-11865"/>
                  <a:pt x="265471" y="425"/>
                </a:cubicBezTo>
                <a:cubicBezTo>
                  <a:pt x="307258" y="12715"/>
                  <a:pt x="326923" y="322431"/>
                  <a:pt x="383458" y="324889"/>
                </a:cubicBezTo>
                <a:cubicBezTo>
                  <a:pt x="439993" y="327347"/>
                  <a:pt x="538316" y="27463"/>
                  <a:pt x="604684" y="15173"/>
                </a:cubicBezTo>
                <a:cubicBezTo>
                  <a:pt x="671052" y="2883"/>
                  <a:pt x="717755" y="246231"/>
                  <a:pt x="781665" y="251147"/>
                </a:cubicBezTo>
                <a:cubicBezTo>
                  <a:pt x="845575" y="256063"/>
                  <a:pt x="934065" y="44670"/>
                  <a:pt x="988142" y="44670"/>
                </a:cubicBezTo>
                <a:cubicBezTo>
                  <a:pt x="1042219" y="44670"/>
                  <a:pt x="1059426" y="253605"/>
                  <a:pt x="1106129" y="251147"/>
                </a:cubicBezTo>
                <a:cubicBezTo>
                  <a:pt x="1152832" y="248689"/>
                  <a:pt x="1219200" y="25005"/>
                  <a:pt x="1268361" y="29921"/>
                </a:cubicBezTo>
                <a:cubicBezTo>
                  <a:pt x="1317522" y="34837"/>
                  <a:pt x="1349478" y="275728"/>
                  <a:pt x="1401097" y="280644"/>
                </a:cubicBezTo>
                <a:cubicBezTo>
                  <a:pt x="1452717" y="285560"/>
                  <a:pt x="1524001" y="52044"/>
                  <a:pt x="1578078" y="59418"/>
                </a:cubicBezTo>
                <a:cubicBezTo>
                  <a:pt x="1632155" y="66792"/>
                  <a:pt x="1673942" y="327347"/>
                  <a:pt x="1725561" y="324889"/>
                </a:cubicBezTo>
                <a:cubicBezTo>
                  <a:pt x="1777180" y="322431"/>
                  <a:pt x="1841091" y="47128"/>
                  <a:pt x="1887794" y="44670"/>
                </a:cubicBezTo>
                <a:cubicBezTo>
                  <a:pt x="1934497" y="42212"/>
                  <a:pt x="1954162" y="307683"/>
                  <a:pt x="2005781" y="310141"/>
                </a:cubicBezTo>
                <a:cubicBezTo>
                  <a:pt x="2057400" y="312599"/>
                  <a:pt x="2140975" y="56960"/>
                  <a:pt x="2197510" y="59418"/>
                </a:cubicBezTo>
                <a:cubicBezTo>
                  <a:pt x="2254045" y="61876"/>
                  <a:pt x="2281084" y="334721"/>
                  <a:pt x="2344994" y="324889"/>
                </a:cubicBezTo>
                <a:cubicBezTo>
                  <a:pt x="2408904" y="315057"/>
                  <a:pt x="2423652" y="194612"/>
                  <a:pt x="2580968" y="42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147790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long would it take…</a:t>
            </a:r>
            <a:endParaRPr lang="en-US" dirty="0"/>
          </a:p>
        </p:txBody>
      </p:sp>
      <mc:AlternateContent xmlns:mc="http://schemas.openxmlformats.org/markup-compatibility/2006">
        <mc:Choice xmlns:a14="http://schemas.microsoft.com/office/drawing/2010/main" xmlns="" Requires="a14">
          <p:sp>
            <p:nvSpPr>
              <p:cNvPr id="3" name="Content Placeholder 2"/>
              <p:cNvSpPr>
                <a:spLocks noGrp="1"/>
              </p:cNvSpPr>
              <p:nvPr>
                <p:ph idx="1"/>
              </p:nvPr>
            </p:nvSpPr>
            <p:spPr/>
            <p:txBody>
              <a:bodyPr/>
              <a:lstStyle/>
              <a:p>
                <a:pPr marL="0" indent="0">
                  <a:buNone/>
                </a:pPr>
                <a:r>
                  <a:rPr lang="en-US" dirty="0" smtClean="0"/>
                  <a:t>Formula to find how long it takes to get somewhere:</a:t>
                </a:r>
                <a:endParaRPr lang="en-US"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𝑡𝑖𝑚𝑒</m:t>
                      </m:r>
                      <m:r>
                        <a:rPr lang="en-US" b="0" i="1" smtClean="0">
                          <a:latin typeface="Cambria Math"/>
                        </a:rPr>
                        <m:t>=</m:t>
                      </m:r>
                      <m:f>
                        <m:fPr>
                          <m:ctrlPr>
                            <a:rPr lang="en-US" b="0" i="1" smtClean="0">
                              <a:latin typeface="Cambria Math"/>
                            </a:rPr>
                          </m:ctrlPr>
                        </m:fPr>
                        <m:num>
                          <m:r>
                            <a:rPr lang="en-US" b="0" i="1" smtClean="0">
                              <a:latin typeface="Cambria Math"/>
                            </a:rPr>
                            <m:t>𝑑𝑖𝑠𝑡𝑎𝑛𝑐𝑒</m:t>
                          </m:r>
                        </m:num>
                        <m:den>
                          <m:r>
                            <a:rPr lang="en-US" b="0" i="1" smtClean="0">
                              <a:latin typeface="Cambria Math"/>
                            </a:rPr>
                            <m:t>𝑠𝑝𝑒𝑒𝑑</m:t>
                          </m:r>
                        </m:den>
                      </m:f>
                    </m:oMath>
                  </m:oMathPara>
                </a14:m>
                <a:endParaRPr lang="en-US" dirty="0" smtClean="0"/>
              </a:p>
              <a:p>
                <a:pPr marL="0" indent="0">
                  <a:buNone/>
                </a:pPr>
                <a:r>
                  <a:rPr lang="en-US" dirty="0" smtClean="0"/>
                  <a:t>Ex.  How long to travel 550 km going 80 km/h?</a:t>
                </a:r>
              </a:p>
              <a:p>
                <a:pPr marL="0" indent="0">
                  <a:buNone/>
                </a:pPr>
                <a14:m>
                  <m:oMathPara xmlns:m="http://schemas.openxmlformats.org/officeDocument/2006/math">
                    <m:oMathParaPr>
                      <m:jc m:val="centerGroup"/>
                    </m:oMathParaPr>
                    <m:oMath xmlns:m="http://schemas.openxmlformats.org/officeDocument/2006/math">
                      <m:r>
                        <a:rPr lang="en-US" i="1">
                          <a:latin typeface="Cambria Math"/>
                        </a:rPr>
                        <m:t>𝑡𝑖𝑚𝑒</m:t>
                      </m:r>
                      <m:r>
                        <a:rPr lang="en-US" i="1">
                          <a:latin typeface="Cambria Math"/>
                        </a:rPr>
                        <m:t>=</m:t>
                      </m:r>
                      <m:f>
                        <m:fPr>
                          <m:ctrlPr>
                            <a:rPr lang="en-US" i="1">
                              <a:latin typeface="Cambria Math"/>
                            </a:rPr>
                          </m:ctrlPr>
                        </m:fPr>
                        <m:num>
                          <m:r>
                            <a:rPr lang="en-US" i="1">
                              <a:latin typeface="Cambria Math"/>
                            </a:rPr>
                            <m:t>𝑑𝑖𝑠𝑡𝑎𝑛𝑐𝑒</m:t>
                          </m:r>
                        </m:num>
                        <m:den>
                          <m:r>
                            <a:rPr lang="en-US" i="1">
                              <a:latin typeface="Cambria Math"/>
                            </a:rPr>
                            <m:t>𝑠𝑝𝑒𝑒𝑑</m:t>
                          </m:r>
                        </m:den>
                      </m:f>
                      <m:r>
                        <a:rPr lang="en-US" b="0" i="1" smtClean="0">
                          <a:latin typeface="Cambria Math"/>
                        </a:rPr>
                        <m:t>=</m:t>
                      </m:r>
                      <m:f>
                        <m:fPr>
                          <m:ctrlPr>
                            <a:rPr lang="en-US" b="0" i="1" smtClean="0">
                              <a:latin typeface="Cambria Math"/>
                            </a:rPr>
                          </m:ctrlPr>
                        </m:fPr>
                        <m:num>
                          <m:r>
                            <a:rPr lang="en-US" b="0" i="1" smtClean="0">
                              <a:latin typeface="Cambria Math"/>
                            </a:rPr>
                            <m:t>550 </m:t>
                          </m:r>
                          <m:r>
                            <a:rPr lang="en-US" b="0" i="1" smtClean="0">
                              <a:latin typeface="Cambria Math"/>
                            </a:rPr>
                            <m:t>𝑘𝑚</m:t>
                          </m:r>
                        </m:num>
                        <m:den>
                          <m:r>
                            <a:rPr lang="en-US" b="0" i="1" smtClean="0">
                              <a:latin typeface="Cambria Math"/>
                            </a:rPr>
                            <m:t>80 </m:t>
                          </m:r>
                          <m:r>
                            <a:rPr lang="en-US" b="0" i="1" smtClean="0">
                              <a:latin typeface="Cambria Math"/>
                            </a:rPr>
                            <m:t>𝑘𝑚</m:t>
                          </m:r>
                          <m:r>
                            <a:rPr lang="en-US" b="0" i="1" smtClean="0">
                              <a:latin typeface="Cambria Math"/>
                            </a:rPr>
                            <m:t>/</m:t>
                          </m:r>
                          <m:r>
                            <a:rPr lang="en-US" b="0" i="1" smtClean="0">
                              <a:latin typeface="Cambria Math"/>
                            </a:rPr>
                            <m:t>h</m:t>
                          </m:r>
                        </m:den>
                      </m:f>
                      <m:r>
                        <a:rPr lang="en-US" b="0" i="1" smtClean="0">
                          <a:latin typeface="Cambria Math"/>
                        </a:rPr>
                        <m:t>=6.875 </m:t>
                      </m:r>
                      <m:r>
                        <a:rPr lang="en-US" b="0" i="1" smtClean="0">
                          <a:latin typeface="Cambria Math"/>
                        </a:rPr>
                        <m:t>h</m:t>
                      </m:r>
                    </m:oMath>
                  </m:oMathPara>
                </a14:m>
                <a:endParaRPr lang="en-US" dirty="0" smtClean="0"/>
              </a:p>
              <a:p>
                <a:pPr marL="0" indent="0">
                  <a:buNone/>
                </a:pPr>
                <a:r>
                  <a:rPr lang="en-US" smtClean="0"/>
                  <a:t>MAKE SURE YOUR UNITS AGREE!</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852" t="-1752"/>
                </a:stretch>
              </a:blipFill>
            </p:spPr>
            <p:txBody>
              <a:bodyPr/>
              <a:lstStyle/>
              <a:p>
                <a:r>
                  <a:rPr lang="en-US">
                    <a:noFill/>
                  </a:rPr>
                  <a:t> </a:t>
                </a:r>
              </a:p>
            </p:txBody>
          </p:sp>
        </mc:Fallback>
      </mc:AlternateContent>
    </p:spTree>
    <p:extLst>
      <p:ext uri="{BB962C8B-B14F-4D97-AF65-F5344CB8AC3E}">
        <p14:creationId xmlns:p14="http://schemas.microsoft.com/office/powerpoint/2010/main" xmlns="" val="14724519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1.3 Where Did The Universe Come From?</a:t>
            </a:r>
            <a:endParaRPr lang="en-US" dirty="0"/>
          </a:p>
        </p:txBody>
      </p:sp>
      <p:sp>
        <p:nvSpPr>
          <p:cNvPr id="3" name="Content Placeholder 2"/>
          <p:cNvSpPr>
            <a:spLocks noGrp="1"/>
          </p:cNvSpPr>
          <p:nvPr>
            <p:ph idx="1"/>
          </p:nvPr>
        </p:nvSpPr>
        <p:spPr/>
        <p:txBody>
          <a:bodyPr/>
          <a:lstStyle/>
          <a:p>
            <a:r>
              <a:rPr lang="en-US" dirty="0" smtClean="0"/>
              <a:t>We don’t really know, but have a theory.</a:t>
            </a:r>
          </a:p>
          <a:p>
            <a:endParaRPr lang="en-US" dirty="0" smtClean="0"/>
          </a:p>
          <a:p>
            <a:pPr marL="0" indent="0">
              <a:buNone/>
            </a:pPr>
            <a:r>
              <a:rPr lang="en-US" dirty="0" err="1" smtClean="0"/>
              <a:t>Flavour</a:t>
            </a:r>
            <a:r>
              <a:rPr lang="en-US" dirty="0" smtClean="0"/>
              <a:t> of the day:</a:t>
            </a:r>
          </a:p>
          <a:p>
            <a:pPr marL="0" indent="0">
              <a:buNone/>
            </a:pPr>
            <a:endParaRPr lang="en-US" dirty="0"/>
          </a:p>
          <a:p>
            <a:pPr marL="0" indent="0">
              <a:buNone/>
            </a:pPr>
            <a:r>
              <a:rPr lang="en-US" dirty="0" smtClean="0"/>
              <a:t>THE BIG </a:t>
            </a:r>
            <a:r>
              <a:rPr lang="en-US" sz="6000" dirty="0" smtClean="0">
                <a:hlinkClick r:id="rId2" action="ppaction://hlinkfile"/>
              </a:rPr>
              <a:t>BANG</a:t>
            </a:r>
            <a:r>
              <a:rPr lang="en-US" dirty="0" smtClean="0"/>
              <a:t>!</a:t>
            </a:r>
          </a:p>
          <a:p>
            <a:pPr marL="0" indent="0">
              <a:buNone/>
            </a:pPr>
            <a:endParaRPr lang="en-US" dirty="0"/>
          </a:p>
        </p:txBody>
      </p:sp>
    </p:spTree>
    <p:extLst>
      <p:ext uri="{BB962C8B-B14F-4D97-AF65-F5344CB8AC3E}">
        <p14:creationId xmlns:p14="http://schemas.microsoft.com/office/powerpoint/2010/main" xmlns="" val="262217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Big Bang Theory?</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 y="1676400"/>
            <a:ext cx="7872412" cy="41946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6118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2" fill="hold" nodeType="clickEffect">
                                  <p:stCondLst>
                                    <p:cond delay="0"/>
                                  </p:stCondLst>
                                  <p:childTnLst>
                                    <p:anim calcmode="lin" valueType="num">
                                      <p:cBhvr additive="base">
                                        <p:cTn id="10" dur="500"/>
                                        <p:tgtEl>
                                          <p:spTgt spid="1026"/>
                                        </p:tgtEl>
                                        <p:attrNameLst>
                                          <p:attrName>ppt_x</p:attrName>
                                        </p:attrNameLst>
                                      </p:cBhvr>
                                      <p:tavLst>
                                        <p:tav tm="0">
                                          <p:val>
                                            <p:strVal val="ppt_x"/>
                                          </p:val>
                                        </p:tav>
                                        <p:tav tm="100000">
                                          <p:val>
                                            <p:strVal val="1+ppt_w/2"/>
                                          </p:val>
                                        </p:tav>
                                      </p:tavLst>
                                    </p:anim>
                                    <p:anim calcmode="lin" valueType="num">
                                      <p:cBhvr additive="base">
                                        <p:cTn id="11" dur="500"/>
                                        <p:tgtEl>
                                          <p:spTgt spid="1026"/>
                                        </p:tgtEl>
                                        <p:attrNameLst>
                                          <p:attrName>ppt_y</p:attrName>
                                        </p:attrNameLst>
                                      </p:cBhvr>
                                      <p:tavLst>
                                        <p:tav tm="0">
                                          <p:val>
                                            <p:strVal val="ppt_y"/>
                                          </p:val>
                                        </p:tav>
                                        <p:tav tm="100000">
                                          <p:val>
                                            <p:strVal val="ppt_y"/>
                                          </p:val>
                                        </p:tav>
                                      </p:tavLst>
                                    </p:anim>
                                    <p:set>
                                      <p:cBhvr>
                                        <p:cTn id="12"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Tell Me!</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xmlns="" val="32577068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Bang</a:t>
            </a:r>
            <a:endParaRPr lang="en-US" dirty="0"/>
          </a:p>
        </p:txBody>
      </p:sp>
      <p:sp>
        <p:nvSpPr>
          <p:cNvPr id="3" name="Content Placeholder 2"/>
          <p:cNvSpPr>
            <a:spLocks noGrp="1"/>
          </p:cNvSpPr>
          <p:nvPr>
            <p:ph idx="1"/>
          </p:nvPr>
        </p:nvSpPr>
        <p:spPr/>
        <p:txBody>
          <a:bodyPr>
            <a:normAutofit/>
          </a:bodyPr>
          <a:lstStyle/>
          <a:p>
            <a:r>
              <a:rPr lang="en-US" dirty="0"/>
              <a:t>Observations of galaxies by Hubble and other astronomers in the 1920s show </a:t>
            </a:r>
            <a:r>
              <a:rPr lang="en-US" dirty="0" smtClean="0"/>
              <a:t>that the </a:t>
            </a:r>
            <a:r>
              <a:rPr lang="en-US" dirty="0"/>
              <a:t>distant galaxies are all moving away from us at high speeds proportional </a:t>
            </a:r>
            <a:r>
              <a:rPr lang="en-US" dirty="0" smtClean="0"/>
              <a:t>to their </a:t>
            </a:r>
            <a:r>
              <a:rPr lang="en-US" dirty="0"/>
              <a:t>distances. </a:t>
            </a:r>
            <a:endParaRPr lang="en-US" dirty="0" smtClean="0"/>
          </a:p>
          <a:p>
            <a:r>
              <a:rPr lang="en-US" dirty="0" smtClean="0"/>
              <a:t>According </a:t>
            </a:r>
            <a:r>
              <a:rPr lang="en-US" dirty="0"/>
              <a:t>to the Doppler Effect, this means that the universe </a:t>
            </a:r>
            <a:r>
              <a:rPr lang="en-US" dirty="0" smtClean="0"/>
              <a:t>is expanding</a:t>
            </a:r>
            <a:r>
              <a:rPr lang="en-US" dirty="0"/>
              <a:t>. </a:t>
            </a:r>
          </a:p>
        </p:txBody>
      </p:sp>
    </p:spTree>
    <p:extLst>
      <p:ext uri="{BB962C8B-B14F-4D97-AF65-F5344CB8AC3E}">
        <p14:creationId xmlns:p14="http://schemas.microsoft.com/office/powerpoint/2010/main" xmlns="" val="37226142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To be precise, it is space that is expanding, and carrying the </a:t>
            </a:r>
            <a:r>
              <a:rPr lang="en-US" dirty="0" smtClean="0"/>
              <a:t>galaxies along </a:t>
            </a:r>
            <a:r>
              <a:rPr lang="en-US" dirty="0"/>
              <a:t>as it expands</a:t>
            </a:r>
            <a:r>
              <a:rPr lang="en-US" dirty="0" smtClean="0"/>
              <a:t>.</a:t>
            </a:r>
          </a:p>
          <a:p>
            <a:r>
              <a:rPr lang="en-US" dirty="0" smtClean="0"/>
              <a:t> </a:t>
            </a:r>
            <a:r>
              <a:rPr lang="en-US" dirty="0"/>
              <a:t>Therefore, the galaxies appear to be moving away from </a:t>
            </a:r>
            <a:r>
              <a:rPr lang="en-US" dirty="0" smtClean="0"/>
              <a:t>each other</a:t>
            </a:r>
            <a:r>
              <a:rPr lang="en-US" dirty="0"/>
              <a:t>. </a:t>
            </a:r>
            <a:endParaRPr lang="en-US" dirty="0" smtClean="0"/>
          </a:p>
          <a:p>
            <a:r>
              <a:rPr lang="en-US" dirty="0" smtClean="0"/>
              <a:t>The </a:t>
            </a:r>
            <a:r>
              <a:rPr lang="en-US" dirty="0"/>
              <a:t>galaxies themselves are not moving through space</a:t>
            </a:r>
            <a:r>
              <a:rPr lang="en-US" dirty="0" smtClean="0"/>
              <a:t>.</a:t>
            </a:r>
          </a:p>
          <a:p>
            <a:r>
              <a:rPr lang="en-US" dirty="0" smtClean="0"/>
              <a:t>Think of the “balloon analogy”</a:t>
            </a:r>
            <a:endParaRPr lang="en-US" dirty="0"/>
          </a:p>
          <a:p>
            <a:endParaRPr lang="en-US" dirty="0"/>
          </a:p>
        </p:txBody>
      </p:sp>
    </p:spTree>
    <p:extLst>
      <p:ext uri="{BB962C8B-B14F-4D97-AF65-F5344CB8AC3E}">
        <p14:creationId xmlns:p14="http://schemas.microsoft.com/office/powerpoint/2010/main" xmlns="" val="27304481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If space is expanding, then it is larger now than it was</a:t>
            </a:r>
            <a:r>
              <a:rPr lang="en-US" dirty="0" smtClean="0"/>
              <a:t>.</a:t>
            </a:r>
          </a:p>
          <a:p>
            <a:pPr marL="0" indent="0">
              <a:buNone/>
            </a:pPr>
            <a:endParaRPr lang="en-US" dirty="0" smtClean="0"/>
          </a:p>
          <a:p>
            <a:r>
              <a:rPr lang="en-US" dirty="0" smtClean="0"/>
              <a:t>What would the Universe look like as you go back in time?  What would it look like at half its age?  A quarter?</a:t>
            </a:r>
            <a:endParaRPr lang="en-US" dirty="0"/>
          </a:p>
        </p:txBody>
      </p:sp>
    </p:spTree>
    <p:extLst>
      <p:ext uri="{BB962C8B-B14F-4D97-AF65-F5344CB8AC3E}">
        <p14:creationId xmlns:p14="http://schemas.microsoft.com/office/powerpoint/2010/main" xmlns="" val="2691141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What’s Important?</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xmlns="" val="433056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If the universe is constantly expanding, this leads to the </a:t>
            </a:r>
            <a:r>
              <a:rPr lang="en-US" dirty="0"/>
              <a:t>conclusion that some time in the distant past, the universe was so small that </a:t>
            </a:r>
            <a:r>
              <a:rPr lang="en-US" dirty="0" smtClean="0"/>
              <a:t>it was </a:t>
            </a:r>
            <a:r>
              <a:rPr lang="en-US" dirty="0"/>
              <a:t>just a point</a:t>
            </a:r>
            <a:r>
              <a:rPr lang="en-US" dirty="0" smtClean="0"/>
              <a:t>.</a:t>
            </a:r>
          </a:p>
          <a:p>
            <a:r>
              <a:rPr lang="en-US" dirty="0" smtClean="0"/>
              <a:t> </a:t>
            </a:r>
            <a:r>
              <a:rPr lang="en-US" dirty="0"/>
              <a:t>This is the beginning of the universe, termed the “Big Bang”.</a:t>
            </a:r>
          </a:p>
          <a:p>
            <a:r>
              <a:rPr lang="en-US" dirty="0" smtClean="0"/>
              <a:t>Again, think of it not as an explosion, but a rapid expansion, such as blowing up a balloon.</a:t>
            </a:r>
            <a:endParaRPr lang="en-US" dirty="0"/>
          </a:p>
        </p:txBody>
      </p:sp>
    </p:spTree>
    <p:extLst>
      <p:ext uri="{BB962C8B-B14F-4D97-AF65-F5344CB8AC3E}">
        <p14:creationId xmlns:p14="http://schemas.microsoft.com/office/powerpoint/2010/main" xmlns="" val="11759917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Balloon Analogy Activity</a:t>
            </a:r>
            <a:endParaRPr lang="en-US" dirty="0"/>
          </a:p>
        </p:txBody>
      </p:sp>
      <p:sp>
        <p:nvSpPr>
          <p:cNvPr id="3" name="Content Placeholder 2"/>
          <p:cNvSpPr>
            <a:spLocks noGrp="1"/>
          </p:cNvSpPr>
          <p:nvPr>
            <p:ph idx="1"/>
          </p:nvPr>
        </p:nvSpPr>
        <p:spPr/>
        <p:txBody>
          <a:bodyPr>
            <a:normAutofit lnSpcReduction="10000"/>
          </a:bodyPr>
          <a:lstStyle/>
          <a:p>
            <a:r>
              <a:rPr lang="en-US" dirty="0"/>
              <a:t>T</a:t>
            </a:r>
            <a:r>
              <a:rPr lang="en-US" dirty="0" smtClean="0"/>
              <a:t>he </a:t>
            </a:r>
            <a:r>
              <a:rPr lang="en-US" dirty="0"/>
              <a:t>two </a:t>
            </a:r>
            <a:r>
              <a:rPr lang="en-US" dirty="0" smtClean="0"/>
              <a:t>dimensional </a:t>
            </a:r>
            <a:r>
              <a:rPr lang="en-US" i="1" dirty="0" smtClean="0"/>
              <a:t>surface </a:t>
            </a:r>
            <a:r>
              <a:rPr lang="en-US" dirty="0"/>
              <a:t>of the balloon </a:t>
            </a:r>
            <a:r>
              <a:rPr lang="en-US" dirty="0" smtClean="0"/>
              <a:t>will be </a:t>
            </a:r>
            <a:r>
              <a:rPr lang="en-US" dirty="0"/>
              <a:t>used as an analogy for the three </a:t>
            </a:r>
            <a:r>
              <a:rPr lang="en-US" dirty="0" smtClean="0"/>
              <a:t>dimensional </a:t>
            </a:r>
            <a:r>
              <a:rPr lang="en-US" i="1" dirty="0" smtClean="0"/>
              <a:t>volume </a:t>
            </a:r>
            <a:r>
              <a:rPr lang="en-US" dirty="0"/>
              <a:t>of space.</a:t>
            </a:r>
            <a:endParaRPr lang="en-US" dirty="0" smtClean="0"/>
          </a:p>
          <a:p>
            <a:r>
              <a:rPr lang="en-US" dirty="0" smtClean="0"/>
              <a:t>Draw two dots about a thumb’s width on the surface of the balloon.  Note the </a:t>
            </a:r>
            <a:r>
              <a:rPr lang="en-US" dirty="0" err="1" smtClean="0"/>
              <a:t>seperation</a:t>
            </a:r>
            <a:r>
              <a:rPr lang="en-US" dirty="0" smtClean="0"/>
              <a:t>.</a:t>
            </a:r>
          </a:p>
          <a:p>
            <a:r>
              <a:rPr lang="en-US" dirty="0" smtClean="0"/>
              <a:t>Partially blow up the balloon and again note the </a:t>
            </a:r>
            <a:r>
              <a:rPr lang="en-US" dirty="0" err="1" smtClean="0"/>
              <a:t>seperation</a:t>
            </a:r>
            <a:r>
              <a:rPr lang="en-US" dirty="0" smtClean="0"/>
              <a:t> of the dots.</a:t>
            </a:r>
          </a:p>
          <a:p>
            <a:r>
              <a:rPr lang="en-US" dirty="0" smtClean="0"/>
              <a:t>Watch the dots as your partner finishes blowing up the balloon.</a:t>
            </a:r>
          </a:p>
          <a:p>
            <a:endParaRPr lang="en-US" dirty="0"/>
          </a:p>
        </p:txBody>
      </p:sp>
    </p:spTree>
    <p:extLst>
      <p:ext uri="{BB962C8B-B14F-4D97-AF65-F5344CB8AC3E}">
        <p14:creationId xmlns:p14="http://schemas.microsoft.com/office/powerpoint/2010/main" xmlns="" val="24555154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Balloon Analogy Questions</a:t>
            </a:r>
            <a:endParaRPr lang="en-US" dirty="0"/>
          </a:p>
        </p:txBody>
      </p:sp>
      <p:sp>
        <p:nvSpPr>
          <p:cNvPr id="3" name="Content Placeholder 2"/>
          <p:cNvSpPr>
            <a:spLocks noGrp="1"/>
          </p:cNvSpPr>
          <p:nvPr>
            <p:ph idx="1"/>
          </p:nvPr>
        </p:nvSpPr>
        <p:spPr/>
        <p:txBody>
          <a:bodyPr>
            <a:normAutofit/>
          </a:bodyPr>
          <a:lstStyle/>
          <a:p>
            <a:r>
              <a:rPr lang="en-US" dirty="0" smtClean="0"/>
              <a:t>What happened to the dots as you blew up the balloon?</a:t>
            </a:r>
          </a:p>
          <a:p>
            <a:pPr lvl="1"/>
            <a:r>
              <a:rPr lang="en-US" dirty="0" smtClean="0"/>
              <a:t>The separation increased</a:t>
            </a:r>
          </a:p>
          <a:p>
            <a:r>
              <a:rPr lang="en-US" dirty="0" smtClean="0"/>
              <a:t>What was moving: the dots, or the surface of the balloon?</a:t>
            </a:r>
          </a:p>
          <a:p>
            <a:pPr marL="800100" lvl="3" indent="-342900"/>
            <a:r>
              <a:rPr lang="en-US" sz="2800" dirty="0"/>
              <a:t>The surface of the balloon expanded and carried the dots with it as it moved through expansion</a:t>
            </a:r>
          </a:p>
          <a:p>
            <a:endParaRPr lang="en-US" dirty="0" smtClean="0"/>
          </a:p>
        </p:txBody>
      </p:sp>
    </p:spTree>
    <p:extLst>
      <p:ext uri="{BB962C8B-B14F-4D97-AF65-F5344CB8AC3E}">
        <p14:creationId xmlns:p14="http://schemas.microsoft.com/office/powerpoint/2010/main" xmlns="" val="17708976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Balloon Analogy Questions</a:t>
            </a:r>
            <a:endParaRPr lang="en-US" dirty="0"/>
          </a:p>
        </p:txBody>
      </p:sp>
      <p:sp>
        <p:nvSpPr>
          <p:cNvPr id="3" name="Content Placeholder 2"/>
          <p:cNvSpPr>
            <a:spLocks noGrp="1"/>
          </p:cNvSpPr>
          <p:nvPr>
            <p:ph idx="1"/>
          </p:nvPr>
        </p:nvSpPr>
        <p:spPr/>
        <p:txBody>
          <a:bodyPr/>
          <a:lstStyle/>
          <a:p>
            <a:r>
              <a:rPr lang="en-US" dirty="0"/>
              <a:t>What would an ant living on the surface of the balloon see?  Would they see a center or an </a:t>
            </a:r>
            <a:r>
              <a:rPr lang="en-US" dirty="0" smtClean="0"/>
              <a:t>edge to their universe?</a:t>
            </a:r>
          </a:p>
          <a:p>
            <a:pPr lvl="1"/>
            <a:r>
              <a:rPr lang="en-US" dirty="0" smtClean="0"/>
              <a:t>They would just see a surface with no center or edge</a:t>
            </a:r>
            <a:endParaRPr lang="en-US" dirty="0"/>
          </a:p>
          <a:p>
            <a:endParaRPr lang="en-US" dirty="0"/>
          </a:p>
        </p:txBody>
      </p:sp>
    </p:spTree>
    <p:extLst>
      <p:ext uri="{BB962C8B-B14F-4D97-AF65-F5344CB8AC3E}">
        <p14:creationId xmlns:p14="http://schemas.microsoft.com/office/powerpoint/2010/main" xmlns="" val="39826873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Observations are accumulating to show that the Big Bang happened about </a:t>
            </a:r>
            <a:r>
              <a:rPr lang="en-US" dirty="0" smtClean="0"/>
              <a:t>13 billion </a:t>
            </a:r>
            <a:r>
              <a:rPr lang="en-US" dirty="0"/>
              <a:t>year ago, therefore, this is also the age of the universe as </a:t>
            </a:r>
            <a:r>
              <a:rPr lang="en-US" dirty="0" smtClean="0"/>
              <a:t>we </a:t>
            </a:r>
            <a:r>
              <a:rPr lang="en-US" dirty="0"/>
              <a:t>know it</a:t>
            </a:r>
            <a:r>
              <a:rPr lang="en-US" dirty="0" smtClean="0"/>
              <a:t>.</a:t>
            </a:r>
          </a:p>
          <a:p>
            <a:r>
              <a:rPr lang="en-US" dirty="0"/>
              <a:t>The Big Bang theory is the best theory of the origin of the </a:t>
            </a:r>
            <a:r>
              <a:rPr lang="en-US" dirty="0" smtClean="0"/>
              <a:t>universe we have at this time because several observations support it.</a:t>
            </a:r>
            <a:endParaRPr lang="en-US" dirty="0"/>
          </a:p>
        </p:txBody>
      </p:sp>
    </p:spTree>
    <p:extLst>
      <p:ext uri="{BB962C8B-B14F-4D97-AF65-F5344CB8AC3E}">
        <p14:creationId xmlns:p14="http://schemas.microsoft.com/office/powerpoint/2010/main" xmlns="" val="27377812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First, </a:t>
            </a:r>
            <a:r>
              <a:rPr lang="en-US" dirty="0" smtClean="0"/>
              <a:t>if this </a:t>
            </a:r>
            <a:r>
              <a:rPr lang="en-US" dirty="0"/>
              <a:t>theory were true, we would expect that in the distant past the universe, </a:t>
            </a:r>
            <a:r>
              <a:rPr lang="en-US" dirty="0" smtClean="0"/>
              <a:t>being small </a:t>
            </a:r>
            <a:r>
              <a:rPr lang="en-US" dirty="0"/>
              <a:t>and dense, would be very hot. As the universe (i.e., space itself) expands, </a:t>
            </a:r>
            <a:r>
              <a:rPr lang="en-US" dirty="0" smtClean="0"/>
              <a:t>it will </a:t>
            </a:r>
            <a:r>
              <a:rPr lang="en-US" dirty="0"/>
              <a:t>cool. The signature of this cooling has been observed in detail by the </a:t>
            </a:r>
            <a:r>
              <a:rPr lang="en-US" dirty="0" smtClean="0"/>
              <a:t>COBE satellite </a:t>
            </a:r>
            <a:r>
              <a:rPr lang="en-US" dirty="0"/>
              <a:t>in the early 1990s.</a:t>
            </a:r>
          </a:p>
        </p:txBody>
      </p:sp>
    </p:spTree>
    <p:extLst>
      <p:ext uri="{BB962C8B-B14F-4D97-AF65-F5344CB8AC3E}">
        <p14:creationId xmlns:p14="http://schemas.microsoft.com/office/powerpoint/2010/main" xmlns="" val="4124492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Second, astronomers know that the element Helium makes up about one </a:t>
            </a:r>
            <a:r>
              <a:rPr lang="en-US" dirty="0" smtClean="0"/>
              <a:t>quarter of </a:t>
            </a:r>
            <a:r>
              <a:rPr lang="en-US" dirty="0"/>
              <a:t>the matter in the universe. Indeed, the Big Bang theory predicts that Helium </a:t>
            </a:r>
            <a:r>
              <a:rPr lang="en-US" dirty="0" smtClean="0"/>
              <a:t>is produced </a:t>
            </a:r>
            <a:r>
              <a:rPr lang="en-US" dirty="0"/>
              <a:t>during the Big Bang, by exactly the right amount.</a:t>
            </a:r>
          </a:p>
        </p:txBody>
      </p:sp>
    </p:spTree>
    <p:extLst>
      <p:ext uri="{BB962C8B-B14F-4D97-AF65-F5344CB8AC3E}">
        <p14:creationId xmlns:p14="http://schemas.microsoft.com/office/powerpoint/2010/main" xmlns="" val="40867423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1.4 Evolution of the Universe</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 of Galaxies</a:t>
            </a:r>
            <a:endParaRPr lang="en-US" dirty="0"/>
          </a:p>
        </p:txBody>
      </p:sp>
      <p:sp>
        <p:nvSpPr>
          <p:cNvPr id="3" name="Content Placeholder 2"/>
          <p:cNvSpPr>
            <a:spLocks noGrp="1"/>
          </p:cNvSpPr>
          <p:nvPr>
            <p:ph idx="1"/>
          </p:nvPr>
        </p:nvSpPr>
        <p:spPr/>
        <p:txBody>
          <a:bodyPr/>
          <a:lstStyle/>
          <a:p>
            <a:r>
              <a:rPr lang="en-US" dirty="0" smtClean="0"/>
              <a:t>Examine the following image.</a:t>
            </a:r>
          </a:p>
          <a:p>
            <a:r>
              <a:rPr lang="en-US" dirty="0" smtClean="0"/>
              <a:t>How would you classify the galaxies pictures?</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2212" y="0"/>
            <a:ext cx="615461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8841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Gravity</a:t>
            </a:r>
            <a:endParaRPr lang="en-US" dirty="0"/>
          </a:p>
        </p:txBody>
      </p:sp>
      <p:sp>
        <p:nvSpPr>
          <p:cNvPr id="3" name="Content Placeholder 2"/>
          <p:cNvSpPr>
            <a:spLocks noGrp="1"/>
          </p:cNvSpPr>
          <p:nvPr>
            <p:ph idx="1"/>
          </p:nvPr>
        </p:nvSpPr>
        <p:spPr/>
        <p:txBody>
          <a:bodyPr/>
          <a:lstStyle/>
          <a:p>
            <a:r>
              <a:rPr lang="en-US" dirty="0" smtClean="0"/>
              <a:t>An attractive force that pulls things together</a:t>
            </a:r>
          </a:p>
          <a:p>
            <a:pPr marL="0" indent="0">
              <a:buNone/>
            </a:pPr>
            <a:endParaRPr lang="en-US" dirty="0"/>
          </a:p>
          <a:p>
            <a:pPr marL="0" indent="0">
              <a:buNone/>
            </a:pPr>
            <a:r>
              <a:rPr lang="en-US" dirty="0" smtClean="0"/>
              <a:t>Why don’t people on the other side of the earth fall into space?</a:t>
            </a:r>
          </a:p>
          <a:p>
            <a:r>
              <a:rPr lang="en-US" dirty="0" smtClean="0"/>
              <a:t>Because they are attracted towards the </a:t>
            </a:r>
            <a:r>
              <a:rPr lang="en-US" dirty="0" err="1" smtClean="0"/>
              <a:t>centre</a:t>
            </a:r>
            <a:r>
              <a:rPr lang="en-US" dirty="0" smtClean="0"/>
              <a:t> of the earth by gravity</a:t>
            </a:r>
          </a:p>
          <a:p>
            <a:r>
              <a:rPr lang="en-US" dirty="0" smtClean="0"/>
              <a:t>Any two objects with mass experience a gravitational attraction towards each other</a:t>
            </a:r>
            <a:endParaRPr lang="en-US" dirty="0"/>
          </a:p>
        </p:txBody>
      </p:sp>
    </p:spTree>
    <p:extLst>
      <p:ext uri="{BB962C8B-B14F-4D97-AF65-F5344CB8AC3E}">
        <p14:creationId xmlns:p14="http://schemas.microsoft.com/office/powerpoint/2010/main" xmlns="" val="10896416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Hubble Classification of Galaxies</a:t>
            </a:r>
            <a:endParaRPr lang="en-US" dirty="0"/>
          </a:p>
        </p:txBody>
      </p:sp>
      <p:sp>
        <p:nvSpPr>
          <p:cNvPr id="3" name="Content Placeholder 2"/>
          <p:cNvSpPr>
            <a:spLocks noGrp="1"/>
          </p:cNvSpPr>
          <p:nvPr>
            <p:ph idx="1"/>
          </p:nvPr>
        </p:nvSpPr>
        <p:spPr/>
        <p:txBody>
          <a:bodyPr/>
          <a:lstStyle/>
          <a:p>
            <a:r>
              <a:rPr lang="en-US" dirty="0" smtClean="0"/>
              <a:t>The best known and often used Hubble Classification was devised by Edwin Hubble.</a:t>
            </a:r>
          </a:p>
          <a:p>
            <a:r>
              <a:rPr lang="en-US" dirty="0" smtClean="0"/>
              <a:t>It splits galaxies into </a:t>
            </a:r>
            <a:r>
              <a:rPr lang="en-US" dirty="0" err="1" smtClean="0"/>
              <a:t>ellipticals</a:t>
            </a:r>
            <a:r>
              <a:rPr lang="en-US" dirty="0" smtClean="0"/>
              <a:t>, spirals, and irregulars.</a:t>
            </a:r>
            <a:endParaRPr lang="en-US" dirty="0"/>
          </a:p>
        </p:txBody>
      </p:sp>
      <p:pic>
        <p:nvPicPr>
          <p:cNvPr id="1028" name="Picture 4" descr="http://visual.merriam-webster.com/images/astronomy/celestial-bodies/galaxy/hubbles-classification.jpg"/>
          <p:cNvPicPr>
            <a:picLocks noChangeAspect="1" noChangeArrowheads="1"/>
          </p:cNvPicPr>
          <p:nvPr/>
        </p:nvPicPr>
        <p:blipFill>
          <a:blip r:embed="rId2" cstate="print"/>
          <a:srcRect/>
          <a:stretch>
            <a:fillRect/>
          </a:stretch>
        </p:blipFill>
        <p:spPr bwMode="auto">
          <a:xfrm>
            <a:off x="3962400" y="3429000"/>
            <a:ext cx="4572000" cy="3190876"/>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Elliptical Galaxies</a:t>
            </a:r>
            <a:endParaRPr lang="en-US" dirty="0"/>
          </a:p>
        </p:txBody>
      </p:sp>
      <p:sp>
        <p:nvSpPr>
          <p:cNvPr id="3" name="Content Placeholder 2"/>
          <p:cNvSpPr>
            <a:spLocks noGrp="1"/>
          </p:cNvSpPr>
          <p:nvPr>
            <p:ph idx="1"/>
          </p:nvPr>
        </p:nvSpPr>
        <p:spPr/>
        <p:txBody>
          <a:bodyPr/>
          <a:lstStyle/>
          <a:p>
            <a:r>
              <a:rPr lang="en-US" dirty="0" smtClean="0"/>
              <a:t>has a smooth, featureless appearance</a:t>
            </a:r>
          </a:p>
          <a:p>
            <a:r>
              <a:rPr lang="en-US" dirty="0" smtClean="0"/>
              <a:t>Ellipsoidal (not quite circular) shape</a:t>
            </a:r>
          </a:p>
          <a:p>
            <a:r>
              <a:rPr lang="en-US" dirty="0" smtClean="0"/>
              <a:t>Among the largest of galaxies</a:t>
            </a:r>
          </a:p>
          <a:p>
            <a:r>
              <a:rPr lang="en-US" dirty="0" smtClean="0"/>
              <a:t>Thought to have formed from collisions and mergers between spiral galaxies</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Elliptical Galaxy M87</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79876" name="Picture 4" descr="http://apod.nasa.gov/apod/image/0406/m87_cfht.jpg"/>
          <p:cNvPicPr>
            <a:picLocks noChangeAspect="1" noChangeArrowheads="1"/>
          </p:cNvPicPr>
          <p:nvPr/>
        </p:nvPicPr>
        <p:blipFill>
          <a:blip r:embed="rId2" cstate="print"/>
          <a:srcRect/>
          <a:stretch>
            <a:fillRect/>
          </a:stretch>
        </p:blipFill>
        <p:spPr bwMode="auto">
          <a:xfrm>
            <a:off x="762000" y="1200148"/>
            <a:ext cx="7543800" cy="5657852"/>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Dwarf Elliptical Galaxy M110</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81922" name="Picture 2" descr="http://www.smallmadtv.com/astrogallery/content/Messier/M31%20Andromeda%20Galaxy/andro_traite2_300mm.jpg"/>
          <p:cNvPicPr>
            <a:picLocks noChangeAspect="1" noChangeArrowheads="1"/>
          </p:cNvPicPr>
          <p:nvPr/>
        </p:nvPicPr>
        <p:blipFill>
          <a:blip r:embed="rId2" cstate="print"/>
          <a:srcRect/>
          <a:stretch>
            <a:fillRect/>
          </a:stretch>
        </p:blipFill>
        <p:spPr bwMode="auto">
          <a:xfrm>
            <a:off x="685800" y="1524000"/>
            <a:ext cx="7696200" cy="5130802"/>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Spiral Galaxies</a:t>
            </a:r>
            <a:endParaRPr lang="en-US" dirty="0"/>
          </a:p>
        </p:txBody>
      </p:sp>
      <p:sp>
        <p:nvSpPr>
          <p:cNvPr id="3" name="Content Placeholder 2"/>
          <p:cNvSpPr>
            <a:spLocks noGrp="1"/>
          </p:cNvSpPr>
          <p:nvPr>
            <p:ph idx="1"/>
          </p:nvPr>
        </p:nvSpPr>
        <p:spPr/>
        <p:txBody>
          <a:bodyPr/>
          <a:lstStyle/>
          <a:p>
            <a:r>
              <a:rPr lang="en-US" dirty="0" smtClean="0"/>
              <a:t>Flattened disc with a  bulge and luminous spiral arms</a:t>
            </a:r>
          </a:p>
          <a:p>
            <a:r>
              <a:rPr lang="en-US" dirty="0" smtClean="0"/>
              <a:t>Diameter is 10,000 to 300,000 light years</a:t>
            </a:r>
          </a:p>
          <a:p>
            <a:r>
              <a:rPr lang="en-US" dirty="0" smtClean="0"/>
              <a:t>Only exist if the galaxy is above a certain size</a:t>
            </a:r>
          </a:p>
          <a:p>
            <a:r>
              <a:rPr lang="en-US" dirty="0" smtClean="0"/>
              <a:t>Our Milky Way Galaxy is a large spiral galaxy</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Spiral galaxy NGC 1232</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82946" name="Picture 2" descr="See Explanation.  Clicking on the picture will download&#10; the highest resolution version available.">
            <a:hlinkClick r:id="rId2"/>
          </p:cNvPr>
          <p:cNvPicPr>
            <a:picLocks noChangeAspect="1" noChangeArrowheads="1"/>
          </p:cNvPicPr>
          <p:nvPr/>
        </p:nvPicPr>
        <p:blipFill>
          <a:blip r:embed="rId3" cstate="print"/>
          <a:srcRect/>
          <a:stretch>
            <a:fillRect/>
          </a:stretch>
        </p:blipFill>
        <p:spPr bwMode="auto">
          <a:xfrm>
            <a:off x="228600" y="1143000"/>
            <a:ext cx="8572500" cy="5715000"/>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Spiral Galaxy M81</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84994" name="Picture 2" descr="spiral galaxy - M81"/>
          <p:cNvPicPr>
            <a:picLocks noChangeAspect="1" noChangeArrowheads="1"/>
          </p:cNvPicPr>
          <p:nvPr/>
        </p:nvPicPr>
        <p:blipFill>
          <a:blip r:embed="rId2" cstate="print"/>
          <a:srcRect/>
          <a:stretch>
            <a:fillRect/>
          </a:stretch>
        </p:blipFill>
        <p:spPr bwMode="auto">
          <a:xfrm>
            <a:off x="1524000" y="1074964"/>
            <a:ext cx="6477000" cy="5783036"/>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Irregular Galaxies</a:t>
            </a:r>
            <a:endParaRPr lang="en-US" dirty="0"/>
          </a:p>
        </p:txBody>
      </p:sp>
      <p:sp>
        <p:nvSpPr>
          <p:cNvPr id="3" name="Content Placeholder 2"/>
          <p:cNvSpPr>
            <a:spLocks noGrp="1"/>
          </p:cNvSpPr>
          <p:nvPr>
            <p:ph idx="1"/>
          </p:nvPr>
        </p:nvSpPr>
        <p:spPr>
          <a:xfrm>
            <a:off x="457200" y="1600200"/>
            <a:ext cx="8229600" cy="4953000"/>
          </a:xfrm>
        </p:spPr>
        <p:txBody>
          <a:bodyPr>
            <a:normAutofit lnSpcReduction="10000"/>
          </a:bodyPr>
          <a:lstStyle/>
          <a:p>
            <a:r>
              <a:rPr lang="en-US" dirty="0" smtClean="0"/>
              <a:t>Poorly defined structure that doesn’t fall into the other categories</a:t>
            </a:r>
          </a:p>
          <a:p>
            <a:r>
              <a:rPr lang="en-US" dirty="0" smtClean="0"/>
              <a:t>Only about 3% of observed galaxies fall into this category</a:t>
            </a:r>
          </a:p>
          <a:p>
            <a:r>
              <a:rPr lang="en-US" dirty="0" smtClean="0"/>
              <a:t>May have once been regular galaxies but were deformed by gravitational pull</a:t>
            </a:r>
          </a:p>
          <a:p>
            <a:r>
              <a:rPr lang="en-US" dirty="0" smtClean="0"/>
              <a:t>In the early universe, there were many more irregular galaxies</a:t>
            </a:r>
          </a:p>
          <a:p>
            <a:pPr lvl="1"/>
            <a:r>
              <a:rPr lang="en-US" dirty="0" smtClean="0"/>
              <a:t>This suggests that galaxies used to collide far more often</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Irregular galaxy NGC 1427A</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86018" name="Picture 2" descr="File:Irregular galaxy NGC 1427A (captured by the Hubble Space Telescope).jpg">
            <a:hlinkClick r:id="rId2"/>
          </p:cNvPr>
          <p:cNvPicPr>
            <a:picLocks noChangeAspect="1" noChangeArrowheads="1"/>
          </p:cNvPicPr>
          <p:nvPr/>
        </p:nvPicPr>
        <p:blipFill>
          <a:blip r:embed="rId3" cstate="print"/>
          <a:srcRect/>
          <a:stretch>
            <a:fillRect/>
          </a:stretch>
        </p:blipFill>
        <p:spPr bwMode="auto">
          <a:xfrm>
            <a:off x="1828800" y="1143000"/>
            <a:ext cx="5067300" cy="57150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chemeClr val="bg1"/>
                </a:solidFill>
              </a:rPr>
              <a:t>Magellanic</a:t>
            </a:r>
            <a:r>
              <a:rPr lang="en-US" dirty="0" smtClean="0">
                <a:solidFill>
                  <a:schemeClr val="bg1"/>
                </a:solidFill>
              </a:rPr>
              <a:t> Clouds ― Irregular Dwarf Galaxies</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88066" name="Picture 2" descr="File:Magellanic Clouds ― Irregular Dwarf Galaxies .jpg">
            <a:hlinkClick r:id="rId2"/>
          </p:cNvPr>
          <p:cNvPicPr>
            <a:picLocks noChangeAspect="1" noChangeArrowheads="1"/>
          </p:cNvPicPr>
          <p:nvPr/>
        </p:nvPicPr>
        <p:blipFill>
          <a:blip r:embed="rId3" cstate="print"/>
          <a:srcRect/>
          <a:stretch>
            <a:fillRect/>
          </a:stretch>
        </p:blipFill>
        <p:spPr bwMode="auto">
          <a:xfrm>
            <a:off x="762000" y="1600200"/>
            <a:ext cx="7620000" cy="48482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Five</a:t>
            </a:r>
            <a:endParaRPr lang="en-US" dirty="0"/>
          </a:p>
        </p:txBody>
      </p:sp>
      <p:sp>
        <p:nvSpPr>
          <p:cNvPr id="3" name="Content Placeholder 2"/>
          <p:cNvSpPr>
            <a:spLocks noGrp="1"/>
          </p:cNvSpPr>
          <p:nvPr>
            <p:ph idx="1"/>
          </p:nvPr>
        </p:nvSpPr>
        <p:spPr/>
        <p:txBody>
          <a:bodyPr/>
          <a:lstStyle/>
          <a:p>
            <a:pPr marL="0" indent="0">
              <a:buNone/>
            </a:pPr>
            <a:r>
              <a:rPr lang="en-US" dirty="0" smtClean="0"/>
              <a:t>Complete the </a:t>
            </a:r>
            <a:r>
              <a:rPr lang="en-US" dirty="0" smtClean="0">
                <a:hlinkClick r:id="rId2" action="ppaction://hlinkfile"/>
              </a:rPr>
              <a:t>Top Five </a:t>
            </a:r>
            <a:r>
              <a:rPr lang="en-US" dirty="0" smtClean="0"/>
              <a:t>assignment with a partner!</a:t>
            </a:r>
          </a:p>
          <a:p>
            <a:r>
              <a:rPr lang="en-US" dirty="0" smtClean="0"/>
              <a:t>Found on Mr. </a:t>
            </a:r>
            <a:r>
              <a:rPr lang="en-US" dirty="0" err="1" smtClean="0"/>
              <a:t>Birrell’s</a:t>
            </a:r>
            <a:r>
              <a:rPr lang="en-US" dirty="0" smtClean="0"/>
              <a:t> website</a:t>
            </a:r>
          </a:p>
          <a:p>
            <a:pPr marL="0" indent="0">
              <a:buNone/>
            </a:pPr>
            <a:endParaRPr lang="en-US" dirty="0"/>
          </a:p>
          <a:p>
            <a:pPr marL="0" indent="0">
              <a:buNone/>
            </a:pPr>
            <a:r>
              <a:rPr lang="en-US" dirty="0" smtClean="0">
                <a:hlinkClick r:id="rId3"/>
              </a:rPr>
              <a:t>http://mrbirrell.wikispaces.com</a:t>
            </a:r>
            <a:endParaRPr lang="en-US" dirty="0" smtClean="0"/>
          </a:p>
          <a:p>
            <a:pPr marL="0" indent="0">
              <a:buNone/>
            </a:pPr>
            <a:endParaRPr lang="en-US" dirty="0"/>
          </a:p>
        </p:txBody>
      </p:sp>
    </p:spTree>
    <p:extLst>
      <p:ext uri="{BB962C8B-B14F-4D97-AF65-F5344CB8AC3E}">
        <p14:creationId xmlns:p14="http://schemas.microsoft.com/office/powerpoint/2010/main" xmlns="" val="30640672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Hubble Deep Field Assignment</a:t>
            </a:r>
            <a:endParaRPr lang="en-US" dirty="0"/>
          </a:p>
        </p:txBody>
      </p:sp>
      <p:sp>
        <p:nvSpPr>
          <p:cNvPr id="3" name="Content Placeholder 2"/>
          <p:cNvSpPr>
            <a:spLocks noGrp="1"/>
          </p:cNvSpPr>
          <p:nvPr>
            <p:ph idx="1"/>
          </p:nvPr>
        </p:nvSpPr>
        <p:spPr/>
        <p:txBody>
          <a:bodyPr/>
          <a:lstStyle/>
          <a:p>
            <a:r>
              <a:rPr lang="en-US" dirty="0" smtClean="0"/>
              <a:t>Nelson Case Study 15.6</a:t>
            </a:r>
          </a:p>
          <a:p>
            <a:pPr lvl="1"/>
            <a:r>
              <a:rPr lang="en-US" dirty="0" smtClean="0"/>
              <a:t>Complete letters a – h</a:t>
            </a:r>
          </a:p>
          <a:p>
            <a:pPr lvl="1"/>
            <a:r>
              <a:rPr lang="en-US" dirty="0" smtClean="0"/>
              <a:t>Complete Understanding Concepts #s 1-3</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2212" y="0"/>
            <a:ext cx="615461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88412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Two</a:t>
            </a:r>
            <a:endParaRPr lang="en-US" dirty="0"/>
          </a:p>
        </p:txBody>
      </p:sp>
      <p:sp>
        <p:nvSpPr>
          <p:cNvPr id="3" name="Content Placeholder 2"/>
          <p:cNvSpPr>
            <a:spLocks noGrp="1"/>
          </p:cNvSpPr>
          <p:nvPr>
            <p:ph idx="1"/>
          </p:nvPr>
        </p:nvSpPr>
        <p:spPr/>
        <p:txBody>
          <a:bodyPr/>
          <a:lstStyle/>
          <a:p>
            <a:pPr algn="ctr">
              <a:buNone/>
            </a:pPr>
            <a:r>
              <a:rPr lang="en-US" dirty="0" smtClean="0"/>
              <a:t>The Solar System</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2.1 Characteristics of the Solar System</a:t>
            </a:r>
            <a:endParaRPr lang="en-US" dirty="0"/>
          </a:p>
        </p:txBody>
      </p:sp>
      <p:sp>
        <p:nvSpPr>
          <p:cNvPr id="3" name="Content Placeholder 2"/>
          <p:cNvSpPr>
            <a:spLocks noGrp="1"/>
          </p:cNvSpPr>
          <p:nvPr>
            <p:ph idx="1"/>
          </p:nvPr>
        </p:nvSpPr>
        <p:spPr/>
        <p:txBody>
          <a:bodyPr/>
          <a:lstStyle/>
          <a:p>
            <a:pPr>
              <a:buNone/>
            </a:pPr>
            <a:r>
              <a:rPr lang="en-US" dirty="0" smtClean="0">
                <a:hlinkClick r:id="rId2" action="ppaction://hlinkfile"/>
              </a:rPr>
              <a:t>Assignment!</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to Know</a:t>
            </a:r>
            <a:endParaRPr lang="en-US" dirty="0"/>
          </a:p>
        </p:txBody>
      </p:sp>
      <p:sp>
        <p:nvSpPr>
          <p:cNvPr id="3" name="Content Placeholder 2"/>
          <p:cNvSpPr>
            <a:spLocks noGrp="1"/>
          </p:cNvSpPr>
          <p:nvPr>
            <p:ph idx="1"/>
          </p:nvPr>
        </p:nvSpPr>
        <p:spPr/>
        <p:txBody>
          <a:bodyPr>
            <a:normAutofit lnSpcReduction="10000"/>
          </a:bodyPr>
          <a:lstStyle/>
          <a:p>
            <a:r>
              <a:rPr lang="en-US" dirty="0" smtClean="0"/>
              <a:t>The sun comprises 99.8% of the total mass of the solar system.</a:t>
            </a:r>
          </a:p>
          <a:p>
            <a:r>
              <a:rPr lang="en-US" dirty="0" smtClean="0"/>
              <a:t>All other components, including the planets and their moons, asteroids, and comets makeup only 0.2% of the mass</a:t>
            </a:r>
            <a:r>
              <a:rPr lang="en-US" dirty="0" smtClean="0"/>
              <a:t>.</a:t>
            </a:r>
            <a:endParaRPr lang="en-US" dirty="0" smtClean="0"/>
          </a:p>
          <a:p>
            <a:r>
              <a:rPr lang="en-US" dirty="0" smtClean="0"/>
              <a:t>In ascending order of the average distance from the sun, the planets are Mercury, Venus, Earth, Mars, Jupiter, Saturn, Uranus, and Neptune</a:t>
            </a: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solidFill>
                  <a:schemeClr val="bg1"/>
                </a:solidFill>
              </a:rPr>
              <a:t>(Distances not to scale)</a:t>
            </a:r>
            <a:endParaRPr lang="en-US" dirty="0">
              <a:solidFill>
                <a:schemeClr val="bg1"/>
              </a:solidFill>
            </a:endParaRPr>
          </a:p>
        </p:txBody>
      </p:sp>
      <p:sp>
        <p:nvSpPr>
          <p:cNvPr id="3" name="Content Placeholder 2"/>
          <p:cNvSpPr>
            <a:spLocks noGrp="1"/>
          </p:cNvSpPr>
          <p:nvPr>
            <p:ph idx="1"/>
          </p:nvPr>
        </p:nvSpPr>
        <p:spPr/>
        <p:txBody>
          <a:bodyPr/>
          <a:lstStyle/>
          <a:p>
            <a:endParaRPr lang="en-US" dirty="0"/>
          </a:p>
        </p:txBody>
      </p:sp>
      <p:pic>
        <p:nvPicPr>
          <p:cNvPr id="1026" name="Picture 2" descr="http://cosmic-web.co.uk/wp-content/uploads/2009/02/planets2008.jpg"/>
          <p:cNvPicPr>
            <a:picLocks noChangeAspect="1" noChangeArrowheads="1"/>
          </p:cNvPicPr>
          <p:nvPr/>
        </p:nvPicPr>
        <p:blipFill>
          <a:blip r:embed="rId2" cstate="print"/>
          <a:srcRect/>
          <a:stretch>
            <a:fillRect/>
          </a:stretch>
        </p:blipFill>
        <p:spPr bwMode="auto">
          <a:xfrm>
            <a:off x="-1" y="914400"/>
            <a:ext cx="9211733" cy="5181600"/>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r>
              <a:rPr lang="en-US" dirty="0" smtClean="0"/>
              <a:t>Planets, with their moons in tow, revolve around the sun in </a:t>
            </a:r>
            <a:r>
              <a:rPr lang="en-US" i="1" dirty="0" smtClean="0"/>
              <a:t>nearly circular orbits.</a:t>
            </a:r>
          </a:p>
          <a:p>
            <a:r>
              <a:rPr lang="en-US" dirty="0" smtClean="0"/>
              <a:t>The largest deviations from circular orbits are the orbits of Mercury and Pluto.</a:t>
            </a:r>
          </a:p>
          <a:p>
            <a:r>
              <a:rPr lang="en-US" dirty="0" smtClean="0"/>
              <a:t>Planets orbit the sun on nearly the same plane. That is, if one were to look at the solar system on the side, it will look like a very flat disk.</a:t>
            </a:r>
          </a:p>
          <a:p>
            <a:r>
              <a:rPr lang="en-US" dirty="0" smtClean="0"/>
              <a:t>Planets revolve around the Sun in the same direction (counter-clockwise when viewed from the top, or north, of the solar system).</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http://www.spacetelescope.org/static/archives/images/screen/opo0124b.jpg"/>
          <p:cNvPicPr>
            <a:picLocks noChangeAspect="1" noChangeArrowheads="1"/>
          </p:cNvPicPr>
          <p:nvPr/>
        </p:nvPicPr>
        <p:blipFill>
          <a:blip r:embed="rId2" cstate="print"/>
          <a:srcRect/>
          <a:stretch>
            <a:fillRect/>
          </a:stretch>
        </p:blipFill>
        <p:spPr bwMode="auto">
          <a:xfrm>
            <a:off x="304800" y="228600"/>
            <a:ext cx="8458200" cy="6343650"/>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6498" name="Picture 2" descr="http://mm04.nasaimages.org/MediaManager/srvr?mediafile=/Size4/nasaNAS-20-NA/121563/outer_orb.jpg&amp;userid=1&amp;username=admin&amp;resolution=4&amp;servertype=JVA&amp;cid=20&amp;iid=nasaNAS&amp;vcid=NA&amp;usergroup=solarsystem&amp;profileid=99"/>
          <p:cNvPicPr>
            <a:picLocks noChangeAspect="1" noChangeArrowheads="1"/>
          </p:cNvPicPr>
          <p:nvPr/>
        </p:nvPicPr>
        <p:blipFill>
          <a:blip r:embed="rId2" cstate="print"/>
          <a:srcRect/>
          <a:stretch>
            <a:fillRect/>
          </a:stretch>
        </p:blipFill>
        <p:spPr bwMode="auto">
          <a:xfrm>
            <a:off x="304800" y="762000"/>
            <a:ext cx="8581479" cy="4905376"/>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The planets may be classified into two groups with very different properties.</a:t>
            </a:r>
          </a:p>
          <a:p>
            <a:r>
              <a:rPr lang="en-US" dirty="0" smtClean="0"/>
              <a:t> The inner planets, up to and including Mars, are called Terrestrial Planets.</a:t>
            </a:r>
          </a:p>
          <a:p>
            <a:r>
              <a:rPr lang="en-US" dirty="0" smtClean="0"/>
              <a:t> The outer planets, from Jupiter to Neptune, are called Gas Giants.</a:t>
            </a:r>
          </a:p>
          <a:p>
            <a:r>
              <a:rPr lang="en-US" dirty="0" smtClean="0"/>
              <a:t>The terrestrial planets are mainly made of rock and metal; the gas giants are mainly made of gases.</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Planets</a:t>
            </a:r>
            <a:endParaRPr lang="en-US" dirty="0"/>
          </a:p>
        </p:txBody>
      </p:sp>
      <p:sp>
        <p:nvSpPr>
          <p:cNvPr id="3" name="Content Placeholder 2"/>
          <p:cNvSpPr>
            <a:spLocks noGrp="1"/>
          </p:cNvSpPr>
          <p:nvPr>
            <p:ph idx="1"/>
          </p:nvPr>
        </p:nvSpPr>
        <p:spPr/>
        <p:txBody>
          <a:bodyPr/>
          <a:lstStyle/>
          <a:p>
            <a:r>
              <a:rPr lang="en-US" dirty="0" smtClean="0"/>
              <a:t>From Greek meaning “wandering star”</a:t>
            </a:r>
          </a:p>
          <a:p>
            <a:r>
              <a:rPr lang="en-US" dirty="0" smtClean="0"/>
              <a:t>Smaller than stars and do not emit light</a:t>
            </a:r>
          </a:p>
          <a:p>
            <a:r>
              <a:rPr lang="en-US" dirty="0" smtClean="0"/>
              <a:t>Two types:</a:t>
            </a:r>
          </a:p>
          <a:p>
            <a:pPr lvl="1"/>
            <a:r>
              <a:rPr lang="en-US" dirty="0" smtClean="0"/>
              <a:t>Large, low-</a:t>
            </a:r>
            <a:r>
              <a:rPr lang="en-US" dirty="0" err="1" smtClean="0"/>
              <a:t>denisty</a:t>
            </a:r>
            <a:r>
              <a:rPr lang="en-US" dirty="0" smtClean="0"/>
              <a:t> gas giants</a:t>
            </a:r>
          </a:p>
          <a:p>
            <a:pPr lvl="1"/>
            <a:r>
              <a:rPr lang="en-US" dirty="0" smtClean="0"/>
              <a:t>Smaller, rocky </a:t>
            </a:r>
            <a:r>
              <a:rPr lang="en-US" dirty="0" err="1" smtClean="0"/>
              <a:t>terrestials</a:t>
            </a:r>
            <a:endParaRPr lang="en-US" dirty="0"/>
          </a:p>
          <a:p>
            <a:pPr marL="457200" lvl="1" indent="-457200">
              <a:buFont typeface="Arial" pitchFamily="34" charset="0"/>
              <a:buChar char="•"/>
            </a:pPr>
            <a:r>
              <a:rPr lang="en-US" dirty="0" smtClean="0"/>
              <a:t>First confirmed discovery of a planet outside of our solar system came in 1995</a:t>
            </a:r>
          </a:p>
        </p:txBody>
      </p:sp>
    </p:spTree>
    <p:extLst>
      <p:ext uri="{BB962C8B-B14F-4D97-AF65-F5344CB8AC3E}">
        <p14:creationId xmlns:p14="http://schemas.microsoft.com/office/powerpoint/2010/main" xmlns="" val="369211701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Relative Sizes of Terrestrial Planets and Select Moons</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pic>
        <p:nvPicPr>
          <p:cNvPr id="108546" name="Picture 2" descr="http://www.astro.psu.edu/users/niel/astro1/slideshows/class38/001-planets-compared.jpg"/>
          <p:cNvPicPr>
            <a:picLocks noChangeAspect="1" noChangeArrowheads="1"/>
          </p:cNvPicPr>
          <p:nvPr/>
        </p:nvPicPr>
        <p:blipFill>
          <a:blip r:embed="rId2" cstate="print"/>
          <a:srcRect/>
          <a:stretch>
            <a:fillRect/>
          </a:stretch>
        </p:blipFill>
        <p:spPr bwMode="auto">
          <a:xfrm>
            <a:off x="914400" y="1479110"/>
            <a:ext cx="7391400" cy="5378890"/>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9570" name="Picture 2" descr="http://farm1.static.flickr.com/18/69442780_9b9795553e_o.jpg"/>
          <p:cNvPicPr>
            <a:picLocks noChangeAspect="1" noChangeArrowheads="1"/>
          </p:cNvPicPr>
          <p:nvPr/>
        </p:nvPicPr>
        <p:blipFill>
          <a:blip r:embed="rId2" cstate="print"/>
          <a:srcRect/>
          <a:stretch>
            <a:fillRect/>
          </a:stretch>
        </p:blipFill>
        <p:spPr bwMode="auto">
          <a:xfrm>
            <a:off x="2667000" y="0"/>
            <a:ext cx="4057650" cy="6858001"/>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dirty="0" smtClean="0"/>
              <a:t>An asteroid belt resides roughly between Mars and Jupiter.</a:t>
            </a:r>
          </a:p>
          <a:p>
            <a:r>
              <a:rPr lang="en-US" dirty="0" smtClean="0"/>
              <a:t> Asteroids are large chunks of irregularly shaped rock, left over from the formation of the solar system.</a:t>
            </a:r>
            <a:endParaRPr lang="en-US" dirty="0"/>
          </a:p>
        </p:txBody>
      </p:sp>
      <p:pic>
        <p:nvPicPr>
          <p:cNvPr id="11266" name="Picture 2" descr="http://www.world-mysteries.com/sci_8ab.gif"/>
          <p:cNvPicPr>
            <a:picLocks noChangeAspect="1" noChangeArrowheads="1"/>
          </p:cNvPicPr>
          <p:nvPr/>
        </p:nvPicPr>
        <p:blipFill>
          <a:blip r:embed="rId2" cstate="print"/>
          <a:srcRect/>
          <a:stretch>
            <a:fillRect/>
          </a:stretch>
        </p:blipFill>
        <p:spPr bwMode="auto">
          <a:xfrm>
            <a:off x="762000" y="3276600"/>
            <a:ext cx="3152775" cy="2895601"/>
          </a:xfrm>
          <a:prstGeom prst="rect">
            <a:avLst/>
          </a:prstGeom>
          <a:noFill/>
        </p:spPr>
      </p:pic>
      <p:pic>
        <p:nvPicPr>
          <p:cNvPr id="11268" name="Picture 4" descr="http://2.bp.blogspot.com/_VGpsmDgq6Ic/TI6x_eN0KyI/AAAAAAAAABA/tma6NKYKIY8/s1600/Asteroid.jpg"/>
          <p:cNvPicPr>
            <a:picLocks noChangeAspect="1" noChangeArrowheads="1"/>
          </p:cNvPicPr>
          <p:nvPr/>
        </p:nvPicPr>
        <p:blipFill>
          <a:blip r:embed="rId3" cstate="print"/>
          <a:srcRect/>
          <a:stretch>
            <a:fillRect/>
          </a:stretch>
        </p:blipFill>
        <p:spPr bwMode="auto">
          <a:xfrm>
            <a:off x="5486400" y="3276600"/>
            <a:ext cx="2857500" cy="285750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2.2 Formation of The Solar System</a:t>
            </a:r>
            <a:endParaRPr lang="en-US" dirty="0"/>
          </a:p>
        </p:txBody>
      </p:sp>
      <p:sp>
        <p:nvSpPr>
          <p:cNvPr id="3" name="Content Placeholder 2"/>
          <p:cNvSpPr>
            <a:spLocks noGrp="1"/>
          </p:cNvSpPr>
          <p:nvPr>
            <p:ph idx="1"/>
          </p:nvPr>
        </p:nvSpPr>
        <p:spPr/>
        <p:txBody>
          <a:bodyPr/>
          <a:lstStyle/>
          <a:p>
            <a:r>
              <a:rPr lang="en-US" dirty="0" smtClean="0"/>
              <a:t>The study of the formation of the solar system is an interesting example of how science progresses, because it is in its early development, and many details are still not understood.</a:t>
            </a:r>
          </a:p>
          <a:p>
            <a:r>
              <a:rPr lang="en-US" dirty="0" smtClean="0"/>
              <a:t>The chosen theory must explain the previously discussed characteristics of the solar system.</a:t>
            </a:r>
            <a:endParaRPr lang="en-US" dirty="0"/>
          </a:p>
        </p:txBody>
      </p:sp>
      <p:pic>
        <p:nvPicPr>
          <p:cNvPr id="4" name="Picture 4" descr="http://upload.wikimedia.org/wikipedia/commons/2/28/Solarnebula.jpg"/>
          <p:cNvPicPr>
            <a:picLocks noChangeAspect="1" noChangeArrowheads="1"/>
          </p:cNvPicPr>
          <p:nvPr/>
        </p:nvPicPr>
        <p:blipFill>
          <a:blip r:embed="rId2" cstate="print"/>
          <a:srcRect/>
          <a:stretch>
            <a:fillRect/>
          </a:stretch>
        </p:blipFill>
        <p:spPr bwMode="auto">
          <a:xfrm>
            <a:off x="6858000" y="5181600"/>
            <a:ext cx="2133600" cy="1577872"/>
          </a:xfrm>
          <a:prstGeom prst="rect">
            <a:avLst/>
          </a:prstGeom>
          <a:noFill/>
        </p:spPr>
      </p:pic>
      <p:pic>
        <p:nvPicPr>
          <p:cNvPr id="5" name="Picture 2" descr="http://upload.wikimedia.org/wikipedia/commons/7/71/Protoplanetary-disk.jpg"/>
          <p:cNvPicPr>
            <a:picLocks noChangeAspect="1" noChangeArrowheads="1"/>
          </p:cNvPicPr>
          <p:nvPr/>
        </p:nvPicPr>
        <p:blipFill>
          <a:blip r:embed="rId3" cstate="print"/>
          <a:srcRect/>
          <a:stretch>
            <a:fillRect/>
          </a:stretch>
        </p:blipFill>
        <p:spPr bwMode="auto">
          <a:xfrm>
            <a:off x="152400" y="5257800"/>
            <a:ext cx="2667000" cy="1444625"/>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Accepted Theory</a:t>
            </a:r>
            <a:endParaRPr lang="en-US" dirty="0"/>
          </a:p>
        </p:txBody>
      </p:sp>
      <p:sp>
        <p:nvSpPr>
          <p:cNvPr id="3" name="Content Placeholder 2"/>
          <p:cNvSpPr>
            <a:spLocks noGrp="1"/>
          </p:cNvSpPr>
          <p:nvPr>
            <p:ph idx="1"/>
          </p:nvPr>
        </p:nvSpPr>
        <p:spPr/>
        <p:txBody>
          <a:bodyPr/>
          <a:lstStyle/>
          <a:p>
            <a:r>
              <a:rPr lang="en-US" dirty="0" smtClean="0"/>
              <a:t>The Evolution Theory aka the Nebula Solar Theory</a:t>
            </a:r>
          </a:p>
          <a:p>
            <a:r>
              <a:rPr lang="en-US" dirty="0" smtClean="0"/>
              <a:t>Suggests that the solar system formed from the contraction of an interstellar dust cloud.</a:t>
            </a:r>
          </a:p>
          <a:p>
            <a:endParaRPr lang="en-US" dirty="0"/>
          </a:p>
        </p:txBody>
      </p:sp>
      <p:pic>
        <p:nvPicPr>
          <p:cNvPr id="1025" name="Picture 1" descr="Solar Nebula"/>
          <p:cNvPicPr>
            <a:picLocks noChangeAspect="1" noChangeArrowheads="1"/>
          </p:cNvPicPr>
          <p:nvPr/>
        </p:nvPicPr>
        <p:blipFill>
          <a:blip r:embed="rId2" cstate="print"/>
          <a:srcRect/>
          <a:stretch>
            <a:fillRect/>
          </a:stretch>
        </p:blipFill>
        <p:spPr bwMode="auto">
          <a:xfrm>
            <a:off x="2895600" y="3886200"/>
            <a:ext cx="3200400" cy="2560320"/>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t>As the gases in the disk cool, they begin to condense into solids (ices and dust grains).</a:t>
            </a:r>
          </a:p>
          <a:p>
            <a:r>
              <a:rPr lang="en-US" dirty="0" smtClean="0"/>
              <a:t>The dust grains collide with and stick to each other and form progressively larger chunks.</a:t>
            </a:r>
            <a:endParaRPr lang="en-US" dirty="0"/>
          </a:p>
        </p:txBody>
      </p:sp>
      <p:pic>
        <p:nvPicPr>
          <p:cNvPr id="92162" name="Picture 2" descr="Planetesimals"/>
          <p:cNvPicPr>
            <a:picLocks noChangeAspect="1" noChangeArrowheads="1"/>
          </p:cNvPicPr>
          <p:nvPr/>
        </p:nvPicPr>
        <p:blipFill>
          <a:blip r:embed="rId2" cstate="print"/>
          <a:srcRect/>
          <a:stretch>
            <a:fillRect/>
          </a:stretch>
        </p:blipFill>
        <p:spPr bwMode="auto">
          <a:xfrm>
            <a:off x="2514600" y="2971800"/>
            <a:ext cx="4191000" cy="3352801"/>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Over a few hundred thousand years, a few of these larger chunks grew still larger into the planets. Around them, similar process formed their moons.</a:t>
            </a:r>
            <a:endParaRPr lang="en-US" dirty="0"/>
          </a:p>
        </p:txBody>
      </p:sp>
      <p:pic>
        <p:nvPicPr>
          <p:cNvPr id="93188" name="Picture 4" descr="Gas Giants (Outer Solar System)"/>
          <p:cNvPicPr>
            <a:picLocks noChangeAspect="1" noChangeArrowheads="1"/>
          </p:cNvPicPr>
          <p:nvPr/>
        </p:nvPicPr>
        <p:blipFill>
          <a:blip r:embed="rId2" cstate="print"/>
          <a:srcRect/>
          <a:stretch>
            <a:fillRect/>
          </a:stretch>
        </p:blipFill>
        <p:spPr bwMode="auto">
          <a:xfrm>
            <a:off x="990600" y="2590800"/>
            <a:ext cx="6934200" cy="3965497"/>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smtClean="0"/>
              <a:t>Closer to the sun, temperature is very high, therefore the ices evaporated, leaving the inner planets the rocky worlds that they are today.</a:t>
            </a:r>
            <a:endParaRPr lang="en-US" dirty="0"/>
          </a:p>
        </p:txBody>
      </p:sp>
      <p:pic>
        <p:nvPicPr>
          <p:cNvPr id="4" name="Picture 2" descr="Terrestrial Planets (Inner Solar System)"/>
          <p:cNvPicPr>
            <a:picLocks noChangeAspect="1" noChangeArrowheads="1"/>
          </p:cNvPicPr>
          <p:nvPr/>
        </p:nvPicPr>
        <p:blipFill>
          <a:blip r:embed="rId2" cstate="print"/>
          <a:srcRect/>
          <a:stretch>
            <a:fillRect/>
          </a:stretch>
        </p:blipFill>
        <p:spPr bwMode="auto">
          <a:xfrm>
            <a:off x="1371600" y="2743200"/>
            <a:ext cx="6553200" cy="3931920"/>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Further out from the sun, temperature is cooler, the gravity of the planets there are able to incorporate ices to become the planets’ atmosphere.</a:t>
            </a:r>
          </a:p>
          <a:p>
            <a:r>
              <a:rPr lang="en-US" dirty="0" smtClean="0"/>
              <a:t>These are the gaseous planets.</a:t>
            </a:r>
          </a:p>
          <a:p>
            <a:endParaRPr lang="en-US" dirty="0"/>
          </a:p>
        </p:txBody>
      </p:sp>
      <p:pic>
        <p:nvPicPr>
          <p:cNvPr id="96258" name="Picture 2" descr="See Explanation.  Clicking on the picture will download&#10; the highest resolution version available.">
            <a:hlinkClick r:id="rId2"/>
          </p:cNvPr>
          <p:cNvPicPr>
            <a:picLocks noChangeAspect="1" noChangeArrowheads="1"/>
          </p:cNvPicPr>
          <p:nvPr/>
        </p:nvPicPr>
        <p:blipFill>
          <a:blip r:embed="rId3" cstate="print"/>
          <a:srcRect/>
          <a:stretch>
            <a:fillRect/>
          </a:stretch>
        </p:blipFill>
        <p:spPr bwMode="auto">
          <a:xfrm>
            <a:off x="2514600" y="3200400"/>
            <a:ext cx="3810000" cy="3221691"/>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Asteroids</a:t>
            </a:r>
            <a:endParaRPr lang="en-US" dirty="0"/>
          </a:p>
        </p:txBody>
      </p:sp>
      <p:sp>
        <p:nvSpPr>
          <p:cNvPr id="3" name="Content Placeholder 2"/>
          <p:cNvSpPr>
            <a:spLocks noGrp="1"/>
          </p:cNvSpPr>
          <p:nvPr>
            <p:ph idx="1"/>
          </p:nvPr>
        </p:nvSpPr>
        <p:spPr/>
        <p:txBody>
          <a:bodyPr/>
          <a:lstStyle/>
          <a:p>
            <a:r>
              <a:rPr lang="en-US" dirty="0" smtClean="0"/>
              <a:t>How do you explain asteroids?</a:t>
            </a:r>
          </a:p>
          <a:p>
            <a:pPr lvl="1"/>
            <a:r>
              <a:rPr lang="en-US" dirty="0" smtClean="0"/>
              <a:t>Rocky remnants of solar system formation</a:t>
            </a:r>
            <a:endParaRPr lang="en-US" dirty="0"/>
          </a:p>
        </p:txBody>
      </p:sp>
      <p:pic>
        <p:nvPicPr>
          <p:cNvPr id="99330" name="Picture 2" descr="Asteroids"/>
          <p:cNvPicPr>
            <a:picLocks noChangeAspect="1" noChangeArrowheads="1"/>
          </p:cNvPicPr>
          <p:nvPr/>
        </p:nvPicPr>
        <p:blipFill>
          <a:blip r:embed="rId2" cstate="print"/>
          <a:srcRect/>
          <a:stretch>
            <a:fillRect/>
          </a:stretch>
        </p:blipFill>
        <p:spPr bwMode="auto">
          <a:xfrm>
            <a:off x="1905000" y="2781299"/>
            <a:ext cx="5324475" cy="40767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30765"/>
            <a:ext cx="3124200" cy="1269436"/>
          </a:xfrm>
        </p:spPr>
        <p:txBody>
          <a:bodyPr/>
          <a:lstStyle/>
          <a:p>
            <a:pPr marL="0" indent="0">
              <a:buNone/>
            </a:pPr>
            <a:r>
              <a:rPr lang="en-US" dirty="0" smtClean="0"/>
              <a:t>Planets in our solar system</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86200" y="330764"/>
            <a:ext cx="4886325" cy="6181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28600" y="5791200"/>
            <a:ext cx="3200400" cy="461665"/>
          </a:xfrm>
          <a:prstGeom prst="rect">
            <a:avLst/>
          </a:prstGeom>
          <a:noFill/>
        </p:spPr>
        <p:txBody>
          <a:bodyPr wrap="square" rtlCol="0">
            <a:spAutoFit/>
          </a:bodyPr>
          <a:lstStyle/>
          <a:p>
            <a:r>
              <a:rPr lang="en-US" sz="1200" dirty="0" smtClean="0"/>
              <a:t>http://www.aerospaceweb.org/question/astronomy/solar-system/planets.jpg</a:t>
            </a:r>
            <a:endParaRPr lang="en-US" sz="1200" dirty="0"/>
          </a:p>
        </p:txBody>
      </p:sp>
    </p:spTree>
    <p:extLst>
      <p:ext uri="{BB962C8B-B14F-4D97-AF65-F5344CB8AC3E}">
        <p14:creationId xmlns:p14="http://schemas.microsoft.com/office/powerpoint/2010/main" xmlns="" val="136533712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smtClean="0"/>
              <a:t>Another theory of the formation of the solar system, now discredited, is called the Catastrophe Theory. </a:t>
            </a:r>
          </a:p>
          <a:p>
            <a:r>
              <a:rPr lang="en-US" dirty="0" smtClean="0"/>
              <a:t>It proposed that the solar system was formed in an unusual event such as the collision of the Sun with another star.</a:t>
            </a:r>
          </a:p>
          <a:p>
            <a:r>
              <a:rPr lang="en-US" dirty="0" smtClean="0"/>
              <a:t>Problem with this theory is that it predicts that solar systems are too rare</a:t>
            </a:r>
          </a:p>
          <a:p>
            <a:pPr lvl="1"/>
            <a:r>
              <a:rPr lang="en-US" dirty="0" smtClean="0"/>
              <a:t>Scientists have discovered over 100 solar systems thus far</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Blue Spots: Results of Collisions Between Stars</a:t>
            </a:r>
            <a:endParaRPr lang="en-US" dirty="0">
              <a:solidFill>
                <a:schemeClr val="bg1"/>
              </a:solidFill>
            </a:endParaRPr>
          </a:p>
        </p:txBody>
      </p:sp>
      <p:sp>
        <p:nvSpPr>
          <p:cNvPr id="3" name="Content Placeholder 2"/>
          <p:cNvSpPr>
            <a:spLocks noGrp="1"/>
          </p:cNvSpPr>
          <p:nvPr>
            <p:ph idx="1"/>
          </p:nvPr>
        </p:nvSpPr>
        <p:spPr/>
        <p:txBody>
          <a:bodyPr/>
          <a:lstStyle/>
          <a:p>
            <a:endParaRPr lang="en-US" dirty="0"/>
          </a:p>
        </p:txBody>
      </p:sp>
      <p:pic>
        <p:nvPicPr>
          <p:cNvPr id="97282" name="Picture 2" descr="030807_hubble_collisions_04.jpg"/>
          <p:cNvPicPr>
            <a:picLocks noChangeAspect="1" noChangeArrowheads="1"/>
          </p:cNvPicPr>
          <p:nvPr/>
        </p:nvPicPr>
        <p:blipFill>
          <a:blip r:embed="rId2" cstate="print"/>
          <a:srcRect/>
          <a:stretch>
            <a:fillRect/>
          </a:stretch>
        </p:blipFill>
        <p:spPr bwMode="auto">
          <a:xfrm>
            <a:off x="1981200" y="1524000"/>
            <a:ext cx="4762500" cy="47625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 Surface</a:t>
            </a:r>
            <a:endParaRPr lang="en-US" dirty="0"/>
          </a:p>
        </p:txBody>
      </p:sp>
      <p:sp>
        <p:nvSpPr>
          <p:cNvPr id="3" name="Content Placeholder 2"/>
          <p:cNvSpPr>
            <a:spLocks noGrp="1"/>
          </p:cNvSpPr>
          <p:nvPr>
            <p:ph idx="1"/>
          </p:nvPr>
        </p:nvSpPr>
        <p:spPr>
          <a:xfrm>
            <a:off x="457200" y="4800600"/>
            <a:ext cx="8229600" cy="1295400"/>
          </a:xfrm>
        </p:spPr>
        <p:txBody>
          <a:bodyPr>
            <a:normAutofit/>
          </a:bodyPr>
          <a:lstStyle/>
          <a:p>
            <a:pPr marL="0" indent="0">
              <a:buNone/>
            </a:pPr>
            <a:r>
              <a:rPr lang="en-US" dirty="0" smtClean="0">
                <a:hlinkClick r:id="rId2" action="ppaction://hlinkfile"/>
              </a:rPr>
              <a:t>Mar Sunset Video</a:t>
            </a:r>
            <a:endParaRPr lang="en-US" dirty="0" smtClean="0"/>
          </a:p>
          <a:p>
            <a:pPr marL="0" indent="0">
              <a:buNone/>
            </a:pPr>
            <a:r>
              <a:rPr lang="en-US" sz="1200" dirty="0" smtClean="0"/>
              <a:t>Nasa.gov</a:t>
            </a:r>
            <a:endParaRPr lang="en-US" sz="12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1524000"/>
            <a:ext cx="9753600" cy="2828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45830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TotalTime>
  <Words>2154</Words>
  <Application>Microsoft Office PowerPoint</Application>
  <PresentationFormat>On-screen Show (4:3)</PresentationFormat>
  <Paragraphs>224</Paragraphs>
  <Slides>81</Slides>
  <Notes>1</Notes>
  <HiddenSlides>0</HiddenSlides>
  <MMClips>0</MMClips>
  <ScaleCrop>false</ScaleCrop>
  <HeadingPairs>
    <vt:vector size="4" baseType="variant">
      <vt:variant>
        <vt:lpstr>Theme</vt:lpstr>
      </vt:variant>
      <vt:variant>
        <vt:i4>2</vt:i4>
      </vt:variant>
      <vt:variant>
        <vt:lpstr>Slide Titles</vt:lpstr>
      </vt:variant>
      <vt:variant>
        <vt:i4>81</vt:i4>
      </vt:variant>
    </vt:vector>
  </HeadingPairs>
  <TitlesOfParts>
    <vt:vector size="83" baseType="lpstr">
      <vt:lpstr>Office Theme</vt:lpstr>
      <vt:lpstr>1_Office Theme</vt:lpstr>
      <vt:lpstr>Space</vt:lpstr>
      <vt:lpstr>Part One</vt:lpstr>
      <vt:lpstr>What do we know about space?</vt:lpstr>
      <vt:lpstr>1.1 What’s Important?</vt:lpstr>
      <vt:lpstr>Gravity</vt:lpstr>
      <vt:lpstr>Top Five</vt:lpstr>
      <vt:lpstr>Planets</vt:lpstr>
      <vt:lpstr>Slide 8</vt:lpstr>
      <vt:lpstr>Mars Surface</vt:lpstr>
      <vt:lpstr>Stars</vt:lpstr>
      <vt:lpstr>Slide 11</vt:lpstr>
      <vt:lpstr>Types to know:</vt:lpstr>
      <vt:lpstr>Slide 13</vt:lpstr>
      <vt:lpstr>Slide 14</vt:lpstr>
      <vt:lpstr>Other terms:</vt:lpstr>
      <vt:lpstr>Slide 16</vt:lpstr>
      <vt:lpstr>Slide 17</vt:lpstr>
      <vt:lpstr>Planetary Systems</vt:lpstr>
      <vt:lpstr>Galaxies</vt:lpstr>
      <vt:lpstr>Andromeda (our nearest neighbour)</vt:lpstr>
      <vt:lpstr>Slide 21</vt:lpstr>
      <vt:lpstr>Humans vs. Galaxies</vt:lpstr>
      <vt:lpstr>Clusters of Galaxies</vt:lpstr>
      <vt:lpstr>Galaxy Cluster ACO 3341</vt:lpstr>
      <vt:lpstr>The Universe</vt:lpstr>
      <vt:lpstr>1.2 Space is Big</vt:lpstr>
      <vt:lpstr>Powers of Ten</vt:lpstr>
      <vt:lpstr>Special Heliocentric Illustration Tissue Demonstration </vt:lpstr>
      <vt:lpstr>Scientific Notation</vt:lpstr>
      <vt:lpstr>Rules for Writing in Scientific Notation</vt:lpstr>
      <vt:lpstr>Slide 31</vt:lpstr>
      <vt:lpstr>Write 3.42 x 108 in standard notation. </vt:lpstr>
      <vt:lpstr>How long would it take…</vt:lpstr>
      <vt:lpstr>1.3 Where Did The Universe Come From?</vt:lpstr>
      <vt:lpstr>What is The Big Bang Theory?</vt:lpstr>
      <vt:lpstr>You Tell Me!</vt:lpstr>
      <vt:lpstr>The Big Bang</vt:lpstr>
      <vt:lpstr>Slide 38</vt:lpstr>
      <vt:lpstr>Slide 39</vt:lpstr>
      <vt:lpstr>Slide 40</vt:lpstr>
      <vt:lpstr>Balloon Analogy Activity</vt:lpstr>
      <vt:lpstr>Balloon Analogy Questions</vt:lpstr>
      <vt:lpstr>Balloon Analogy Questions</vt:lpstr>
      <vt:lpstr>Slide 44</vt:lpstr>
      <vt:lpstr>Slide 45</vt:lpstr>
      <vt:lpstr>Slide 46</vt:lpstr>
      <vt:lpstr>1.4 Evolution of the Universe</vt:lpstr>
      <vt:lpstr>Classification of Galaxies</vt:lpstr>
      <vt:lpstr>Slide 49</vt:lpstr>
      <vt:lpstr>Hubble Classification of Galaxies</vt:lpstr>
      <vt:lpstr>Elliptical Galaxies</vt:lpstr>
      <vt:lpstr>Elliptical Galaxy M87</vt:lpstr>
      <vt:lpstr>Dwarf Elliptical Galaxy M110</vt:lpstr>
      <vt:lpstr>Spiral Galaxies</vt:lpstr>
      <vt:lpstr>Spiral galaxy NGC 1232</vt:lpstr>
      <vt:lpstr>Spiral Galaxy M81</vt:lpstr>
      <vt:lpstr>Irregular Galaxies</vt:lpstr>
      <vt:lpstr>Irregular galaxy NGC 1427A</vt:lpstr>
      <vt:lpstr>Magellanic Clouds ― Irregular Dwarf Galaxies</vt:lpstr>
      <vt:lpstr>Hubble Deep Field Assignment</vt:lpstr>
      <vt:lpstr>Slide 61</vt:lpstr>
      <vt:lpstr>Part Two</vt:lpstr>
      <vt:lpstr>2.1 Characteristics of the Solar System</vt:lpstr>
      <vt:lpstr>Characteristics to Know</vt:lpstr>
      <vt:lpstr>(Distances not to scale)</vt:lpstr>
      <vt:lpstr>Slide 66</vt:lpstr>
      <vt:lpstr>Slide 67</vt:lpstr>
      <vt:lpstr>Slide 68</vt:lpstr>
      <vt:lpstr>Slide 69</vt:lpstr>
      <vt:lpstr>Relative Sizes of Terrestrial Planets and Select Moons</vt:lpstr>
      <vt:lpstr>Slide 71</vt:lpstr>
      <vt:lpstr>Slide 72</vt:lpstr>
      <vt:lpstr>2.2 Formation of The Solar System</vt:lpstr>
      <vt:lpstr>Current Accepted Theory</vt:lpstr>
      <vt:lpstr>Slide 75</vt:lpstr>
      <vt:lpstr>Slide 76</vt:lpstr>
      <vt:lpstr>Slide 77</vt:lpstr>
      <vt:lpstr>Slide 78</vt:lpstr>
      <vt:lpstr>Asteroids</vt:lpstr>
      <vt:lpstr>Slide 80</vt:lpstr>
      <vt:lpstr>Blue Spots: Results of Collisions Between Stars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Space</dc:title>
  <dc:creator>Nate</dc:creator>
  <cp:lastModifiedBy>n.birrell</cp:lastModifiedBy>
  <cp:revision>48</cp:revision>
  <dcterms:created xsi:type="dcterms:W3CDTF">2011-01-01T16:13:34Z</dcterms:created>
  <dcterms:modified xsi:type="dcterms:W3CDTF">2011-01-14T16:03:40Z</dcterms:modified>
</cp:coreProperties>
</file>